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3"/>
  </p:notes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01189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3"/>
  </p:normalViewPr>
  <p:slideViewPr>
    <p:cSldViewPr snapToGrid="0" snapToObjects="1">
      <p:cViewPr varScale="1">
        <p:scale>
          <a:sx n="101" d="100"/>
          <a:sy n="101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31CDF-CC9B-724A-AD1F-79F49C2853B1}" type="datetimeFigureOut">
              <a:rPr lang="en-SI" smtClean="0"/>
              <a:t>07/10/2021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43663-A018-EB4F-9A6F-6DEF305DA46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5421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3663-A018-EB4F-9A6F-6DEF305DA46B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5226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10/7/21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89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5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09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91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91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71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10/7/21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7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10/7/21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9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7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10/7/21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7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7C331-D624-0349-9FFA-5256E6DDE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6404372" cy="3232166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SI" sz="4700" dirty="0">
                <a:solidFill>
                  <a:srgbClr val="011893"/>
                </a:solidFill>
                <a:latin typeface="Avenir Book" panose="02000503020000020003" pitchFamily="2" charset="0"/>
                <a:cs typeface="Abadi" panose="020F0502020204030204" pitchFamily="34" charset="0"/>
              </a:rPr>
              <a:t>NAGRADA </a:t>
            </a:r>
            <a:br>
              <a:rPr lang="en-SI" sz="4700" dirty="0">
                <a:solidFill>
                  <a:srgbClr val="011893"/>
                </a:solidFill>
                <a:latin typeface="Avenir Book" panose="02000503020000020003" pitchFamily="2" charset="0"/>
                <a:cs typeface="Abadi" panose="020F0502020204030204" pitchFamily="34" charset="0"/>
              </a:rPr>
            </a:br>
            <a:r>
              <a:rPr lang="en-SI" sz="4700" dirty="0">
                <a:solidFill>
                  <a:srgbClr val="011893"/>
                </a:solidFill>
                <a:latin typeface="Avenir Book" panose="02000503020000020003" pitchFamily="2" charset="0"/>
                <a:cs typeface="Abadi" panose="020F0502020204030204" pitchFamily="34" charset="0"/>
              </a:rPr>
              <a:t>ZA IZJEMNE DOSEŽKE NA PODROČJU </a:t>
            </a:r>
            <a:br>
              <a:rPr lang="en-SI" sz="4700" dirty="0">
                <a:solidFill>
                  <a:srgbClr val="011893"/>
                </a:solidFill>
                <a:latin typeface="Avenir Book" panose="02000503020000020003" pitchFamily="2" charset="0"/>
                <a:cs typeface="Abadi" panose="020F0502020204030204" pitchFamily="34" charset="0"/>
              </a:rPr>
            </a:br>
            <a:r>
              <a:rPr lang="en-SI" sz="4700" dirty="0">
                <a:solidFill>
                  <a:srgbClr val="011893"/>
                </a:solidFill>
                <a:latin typeface="Avenir Book" panose="02000503020000020003" pitchFamily="2" charset="0"/>
                <a:cs typeface="Abadi" panose="020F0502020204030204" pitchFamily="34" charset="0"/>
              </a:rPr>
              <a:t>OSNOVNEGA ŠOLSTVA</a:t>
            </a:r>
            <a:br>
              <a:rPr lang="en-SI" sz="4700" dirty="0">
                <a:solidFill>
                  <a:srgbClr val="011893"/>
                </a:solidFill>
                <a:latin typeface="Avenir Book" panose="02000503020000020003" pitchFamily="2" charset="0"/>
                <a:cs typeface="Abadi" panose="020F0502020204030204" pitchFamily="34" charset="0"/>
              </a:rPr>
            </a:br>
            <a:r>
              <a:rPr lang="en-SI" sz="4700" dirty="0">
                <a:solidFill>
                  <a:srgbClr val="011893"/>
                </a:solidFill>
                <a:latin typeface="Avenir Book" panose="02000503020000020003" pitchFamily="2" charset="0"/>
                <a:cs typeface="Abadi" panose="020F0502020204030204" pitchFamily="34" charset="0"/>
              </a:rPr>
              <a:t>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79273-3F90-E74D-80B1-C8B13F387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3822703"/>
            <a:ext cx="6404372" cy="1935714"/>
          </a:xfrm>
        </p:spPr>
        <p:txBody>
          <a:bodyPr>
            <a:normAutofit fontScale="62500" lnSpcReduction="20000"/>
          </a:bodyPr>
          <a:lstStyle/>
          <a:p>
            <a:endParaRPr lang="en-SI" dirty="0"/>
          </a:p>
          <a:p>
            <a:endParaRPr lang="en-SI" dirty="0"/>
          </a:p>
          <a:p>
            <a:endParaRPr lang="en-SI" dirty="0">
              <a:solidFill>
                <a:srgbClr val="011893"/>
              </a:solidFill>
            </a:endParaRPr>
          </a:p>
          <a:p>
            <a:endParaRPr lang="en-SI" dirty="0">
              <a:solidFill>
                <a:srgbClr val="011893"/>
              </a:solidFill>
            </a:endParaRPr>
          </a:p>
          <a:p>
            <a:endParaRPr lang="en-SI" dirty="0">
              <a:solidFill>
                <a:srgbClr val="011893"/>
              </a:solidFill>
            </a:endParaRPr>
          </a:p>
          <a:p>
            <a:pPr algn="ctr"/>
            <a:r>
              <a:rPr lang="en-SI" sz="6300" b="1" dirty="0">
                <a:solidFill>
                  <a:srgbClr val="941100"/>
                </a:solidFill>
                <a:latin typeface="Avenir Book" panose="02000503020000020003" pitchFamily="2" charset="0"/>
              </a:rPr>
              <a:t>DR. JOŽKO LANGO</a:t>
            </a:r>
          </a:p>
          <a:p>
            <a:endParaRPr lang="en-SI" dirty="0"/>
          </a:p>
          <a:p>
            <a:endParaRPr lang="en-SI" dirty="0"/>
          </a:p>
          <a:p>
            <a:endParaRPr lang="en-S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40437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ovica_stampiljka_43x43">
            <a:extLst>
              <a:ext uri="{FF2B5EF4-FFF2-40B4-BE49-F238E27FC236}">
                <a16:creationId xmlns:a16="http://schemas.microsoft.com/office/drawing/2014/main" id="{29E5FB75-9267-0E4B-B0CD-5E09F26A1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6" y="1423446"/>
            <a:ext cx="4002456" cy="4002456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4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033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C331-D624-0349-9FFA-5256E6DDE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442913"/>
            <a:ext cx="8478838" cy="5629275"/>
          </a:xfrm>
        </p:spPr>
        <p:txBody>
          <a:bodyPr>
            <a:normAutofit fontScale="90000"/>
          </a:bodyPr>
          <a:lstStyle/>
          <a:p>
            <a:r>
              <a:rPr lang="sl-SI" sz="2200" dirty="0">
                <a:latin typeface="Avenir Book" panose="02000503020000020003" pitchFamily="2" charset="0"/>
              </a:rPr>
              <a:t>Je soavtor gradiv: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Drugačno delo v podaljšanem bivanju,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berila Svet iz besed 4,  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Gradim slovenski jezik 5 /nekaj praktičnih primerov/,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učbeniškega kompleta Radovednih pet za področje glasbene umetnosti v 4. razredu,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prenova Učnega načrta za predmet Glasbena umetnost, 2011,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Contemorary Approaches to Music Teaching and Learning, 2015.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 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Je soavtor in avtor več člankov v revijah: 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Didakta, 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Razredni pouk in 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Glasba v šoli in vrtcu.</a:t>
            </a:r>
            <a:br>
              <a:rPr lang="en-SI" sz="2200" dirty="0">
                <a:latin typeface="Avenir Book" panose="02000503020000020003" pitchFamily="2" charset="0"/>
              </a:rPr>
            </a:b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Je avtor: 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medpredmetnega priročnika Slovenija, ali te poznam?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doktorske naloge: Poučevanje glasbene vzgoje z uporabo IKT. </a:t>
            </a:r>
            <a:br>
              <a:rPr lang="en-SI" dirty="0"/>
            </a:br>
            <a:br>
              <a:rPr lang="sl-SI" sz="2200" dirty="0">
                <a:latin typeface="Avenir Book" panose="02000503020000020003" pitchFamily="2" charset="0"/>
              </a:rPr>
            </a:br>
            <a:br>
              <a:rPr lang="en-SI" dirty="0"/>
            </a:br>
            <a:br>
              <a:rPr lang="en-SI" dirty="0"/>
            </a:br>
            <a:endParaRPr lang="en-SI" sz="4700" dirty="0">
              <a:solidFill>
                <a:srgbClr val="011893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79273-3F90-E74D-80B1-C8B13F387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5651499"/>
            <a:ext cx="6404372" cy="106917"/>
          </a:xfrm>
        </p:spPr>
        <p:txBody>
          <a:bodyPr>
            <a:normAutofit fontScale="25000" lnSpcReduction="20000"/>
          </a:bodyPr>
          <a:lstStyle/>
          <a:p>
            <a:endParaRPr lang="en-SI" dirty="0"/>
          </a:p>
          <a:p>
            <a:endParaRPr lang="en-SI" dirty="0"/>
          </a:p>
          <a:p>
            <a:endParaRPr lang="en-SI" dirty="0"/>
          </a:p>
          <a:p>
            <a:endParaRPr lang="en-SI" dirty="0"/>
          </a:p>
        </p:txBody>
      </p:sp>
      <p:pic>
        <p:nvPicPr>
          <p:cNvPr id="4" name="Picture 3" descr="sovica_stampiljka_43x43">
            <a:extLst>
              <a:ext uri="{FF2B5EF4-FFF2-40B4-BE49-F238E27FC236}">
                <a16:creationId xmlns:a16="http://schemas.microsoft.com/office/drawing/2014/main" id="{29E5FB75-9267-0E4B-B0CD-5E09F26A1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0985" y="2722562"/>
            <a:ext cx="2631902" cy="2631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72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C331-D624-0349-9FFA-5256E6DDE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442913"/>
            <a:ext cx="8478838" cy="56292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l-SI" sz="2200" dirty="0">
                <a:latin typeface="Avenir Book" panose="02000503020000020003" pitchFamily="2" charset="0"/>
              </a:rPr>
              <a:t>Dr. Jože Lango poučuje 27 let, ima naziv svetnik in veliko referenc s področja poučevanja, ustvarjanja in raziskovanja. Naloge opravlja strokovno in predano. Je vedno motiviran za nove izzive in si zastavlja vedno nove in višje cilje ter jih reflektira.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Strokovno znanje deli s preostalimi člani v šolskem aktivu in tako prispeva k dvigu strokovne ravni dela na šoli.</a:t>
            </a:r>
            <a:br>
              <a:rPr lang="sl-SI" sz="2200" dirty="0">
                <a:latin typeface="Avenir Book" panose="02000503020000020003" pitchFamily="2" charset="0"/>
              </a:rPr>
            </a:br>
            <a:br>
              <a:rPr lang="sl-SI" sz="2200" dirty="0">
                <a:latin typeface="Avenir Book" panose="02000503020000020003" pitchFamily="2" charset="0"/>
              </a:rPr>
            </a:br>
            <a:br>
              <a:rPr lang="sl-SI" sz="2200" dirty="0">
                <a:latin typeface="Avenir Book" panose="02000503020000020003" pitchFamily="2" charset="0"/>
              </a:rPr>
            </a:br>
            <a:br>
              <a:rPr lang="sl-SI" sz="2200" dirty="0">
                <a:latin typeface="Avenir Book" panose="02000503020000020003" pitchFamily="2" charset="0"/>
              </a:rPr>
            </a:br>
            <a:br>
              <a:rPr lang="sl-SI" sz="2200" dirty="0">
                <a:latin typeface="Avenir Book" panose="02000503020000020003" pitchFamily="2" charset="0"/>
              </a:rPr>
            </a:br>
            <a:r>
              <a:rPr lang="sl-SI" sz="1300" dirty="0">
                <a:latin typeface="Avenir Book" panose="02000503020000020003" pitchFamily="2" charset="0"/>
              </a:rPr>
              <a:t>Ideja</a:t>
            </a:r>
            <a:r>
              <a:rPr lang="sl-SI" sz="1300">
                <a:latin typeface="Avenir Book" panose="02000503020000020003" pitchFamily="2" charset="0"/>
              </a:rPr>
              <a:t>, vsebina </a:t>
            </a:r>
            <a:r>
              <a:rPr lang="sl-SI" sz="1300" dirty="0">
                <a:latin typeface="Avenir Book" panose="02000503020000020003" pitchFamily="2" charset="0"/>
              </a:rPr>
              <a:t>in fotografije mag. Mateja Urbančič Jelovšek </a:t>
            </a:r>
            <a:br>
              <a:rPr lang="sl-SI" sz="1300" dirty="0">
                <a:latin typeface="Avenir Book" panose="02000503020000020003" pitchFamily="2" charset="0"/>
              </a:rPr>
            </a:br>
            <a:r>
              <a:rPr lang="sl-SI" sz="1300" dirty="0">
                <a:latin typeface="Avenir Book" panose="02000503020000020003" pitchFamily="2" charset="0"/>
              </a:rPr>
              <a:t>Drsnica 3: Nagrade RS na področju šolstva za leto 2021, Zbornik MIZŠ</a:t>
            </a:r>
            <a:br>
              <a:rPr lang="en-SI" dirty="0"/>
            </a:br>
            <a:br>
              <a:rPr lang="sl-SI" sz="2200" dirty="0">
                <a:latin typeface="Avenir Book" panose="02000503020000020003" pitchFamily="2" charset="0"/>
              </a:rPr>
            </a:br>
            <a:br>
              <a:rPr lang="en-SI" dirty="0"/>
            </a:br>
            <a:br>
              <a:rPr lang="en-SI" dirty="0"/>
            </a:br>
            <a:endParaRPr lang="en-SI" sz="4700" dirty="0">
              <a:solidFill>
                <a:srgbClr val="011893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79273-3F90-E74D-80B1-C8B13F387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5651499"/>
            <a:ext cx="6404372" cy="106917"/>
          </a:xfrm>
        </p:spPr>
        <p:txBody>
          <a:bodyPr>
            <a:normAutofit fontScale="25000" lnSpcReduction="20000"/>
          </a:bodyPr>
          <a:lstStyle/>
          <a:p>
            <a:endParaRPr lang="en-SI" dirty="0"/>
          </a:p>
          <a:p>
            <a:endParaRPr lang="en-SI" dirty="0"/>
          </a:p>
          <a:p>
            <a:endParaRPr lang="en-SI" dirty="0"/>
          </a:p>
          <a:p>
            <a:endParaRPr lang="en-SI" dirty="0"/>
          </a:p>
        </p:txBody>
      </p:sp>
      <p:pic>
        <p:nvPicPr>
          <p:cNvPr id="4" name="Picture 3" descr="sovica_stampiljka_43x43">
            <a:extLst>
              <a:ext uri="{FF2B5EF4-FFF2-40B4-BE49-F238E27FC236}">
                <a16:creationId xmlns:a16="http://schemas.microsoft.com/office/drawing/2014/main" id="{29E5FB75-9267-0E4B-B0CD-5E09F26A1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0985" y="2722562"/>
            <a:ext cx="2631902" cy="263190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4BDC2A-2347-5546-A0BA-1FA1B11F8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675" y="2722562"/>
            <a:ext cx="2146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1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C331-D624-0349-9FFA-5256E6DDE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8070850" cy="5238766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sl-SI" sz="2400" dirty="0">
                <a:latin typeface="Avenir Book" panose="02000503020000020003" pitchFamily="2" charset="0"/>
              </a:rPr>
              <a:t>Dr. JOŽE LANGO, profesor razrednega pouka na OŠ Majde Vrhovnik poučuje, raziskuje in prenaša znanje učencem na zanimiv in ustvarjalen način.</a:t>
            </a:r>
            <a:r>
              <a:rPr lang="sl-SI" sz="2400" dirty="0">
                <a:solidFill>
                  <a:schemeClr val="bg1"/>
                </a:solidFill>
                <a:latin typeface="Avenir Book" panose="02000503020000020003" pitchFamily="2" charset="0"/>
              </a:rPr>
              <a:t>.........................................................</a:t>
            </a:r>
            <a:r>
              <a:rPr lang="sl-SI" sz="2400" dirty="0">
                <a:latin typeface="Avenir Book" panose="02000503020000020003" pitchFamily="2" charset="0"/>
              </a:rPr>
              <a:t> </a:t>
            </a:r>
            <a:br>
              <a:rPr lang="sl-SI" sz="2400" dirty="0">
                <a:latin typeface="Avenir Book" panose="02000503020000020003" pitchFamily="2" charset="0"/>
              </a:rPr>
            </a:br>
            <a:r>
              <a:rPr lang="sl-SI" sz="2400" dirty="0">
                <a:latin typeface="Avenir Book" panose="02000503020000020003" pitchFamily="2" charset="0"/>
              </a:rPr>
              <a:t>Bogato pedagoško prakso pridobiva z izobraževanji in sodelovanji v različnih projektih; zanj sta tako značilni fleksibilnost in kreativnost za nove in sveže teoretske poglede, ki jih zna smiselno povezati s konkretnimi učnimi situacijami in izzivi šolskega okolja.</a:t>
            </a:r>
            <a:r>
              <a:rPr lang="sl-SI" sz="2400" dirty="0">
                <a:solidFill>
                  <a:schemeClr val="bg1"/>
                </a:solidFill>
                <a:latin typeface="Avenir Book" panose="02000503020000020003" pitchFamily="2" charset="0"/>
              </a:rPr>
              <a:t>...................................................................</a:t>
            </a:r>
            <a:r>
              <a:rPr lang="sl-SI" sz="2400" dirty="0">
                <a:latin typeface="Avenir Book" panose="02000503020000020003" pitchFamily="2" charset="0"/>
              </a:rPr>
              <a:t> </a:t>
            </a:r>
            <a:br>
              <a:rPr lang="en-SI" dirty="0"/>
            </a:br>
            <a:endParaRPr lang="en-SI" sz="4700" dirty="0">
              <a:solidFill>
                <a:srgbClr val="011893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79273-3F90-E74D-80B1-C8B13F387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5651499"/>
            <a:ext cx="6404372" cy="106917"/>
          </a:xfrm>
        </p:spPr>
        <p:txBody>
          <a:bodyPr>
            <a:normAutofit fontScale="25000" lnSpcReduction="20000"/>
          </a:bodyPr>
          <a:lstStyle/>
          <a:p>
            <a:endParaRPr lang="en-SI" dirty="0"/>
          </a:p>
          <a:p>
            <a:endParaRPr lang="en-SI" dirty="0"/>
          </a:p>
          <a:p>
            <a:endParaRPr lang="en-SI" dirty="0"/>
          </a:p>
          <a:p>
            <a:endParaRPr lang="en-SI" dirty="0"/>
          </a:p>
        </p:txBody>
      </p:sp>
      <p:pic>
        <p:nvPicPr>
          <p:cNvPr id="4" name="Picture 3" descr="sovica_stampiljka_43x43">
            <a:extLst>
              <a:ext uri="{FF2B5EF4-FFF2-40B4-BE49-F238E27FC236}">
                <a16:creationId xmlns:a16="http://schemas.microsoft.com/office/drawing/2014/main" id="{29E5FB75-9267-0E4B-B0CD-5E09F26A1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5210" y="2794000"/>
            <a:ext cx="2631902" cy="2631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21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C331-D624-0349-9FFA-5256E6DDE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6404372" cy="52895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SI" sz="4700" dirty="0">
              <a:solidFill>
                <a:srgbClr val="011893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79273-3F90-E74D-80B1-C8B13F387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5651499"/>
            <a:ext cx="6404372" cy="106917"/>
          </a:xfrm>
        </p:spPr>
        <p:txBody>
          <a:bodyPr>
            <a:normAutofit fontScale="25000" lnSpcReduction="20000"/>
          </a:bodyPr>
          <a:lstStyle/>
          <a:p>
            <a:endParaRPr lang="en-SI" dirty="0"/>
          </a:p>
          <a:p>
            <a:endParaRPr lang="en-SI" dirty="0"/>
          </a:p>
          <a:p>
            <a:endParaRPr lang="en-SI" dirty="0"/>
          </a:p>
          <a:p>
            <a:endParaRPr lang="en-SI" dirty="0"/>
          </a:p>
        </p:txBody>
      </p:sp>
      <p:pic>
        <p:nvPicPr>
          <p:cNvPr id="4" name="Picture 3" descr="sovica_stampiljka_43x43">
            <a:extLst>
              <a:ext uri="{FF2B5EF4-FFF2-40B4-BE49-F238E27FC236}">
                <a16:creationId xmlns:a16="http://schemas.microsoft.com/office/drawing/2014/main" id="{29E5FB75-9267-0E4B-B0CD-5E09F26A1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6" y="1423446"/>
            <a:ext cx="4002456" cy="4002456"/>
          </a:xfrm>
          <a:prstGeom prst="rect">
            <a:avLst/>
          </a:prstGeom>
          <a:noFill/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528861BC-18AF-604D-BD8E-E9B68BEF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8100"/>
            <a:ext cx="33909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6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C331-D624-0349-9FFA-5256E6DDE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6404372" cy="52752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SI" sz="4700" dirty="0">
              <a:solidFill>
                <a:srgbClr val="011893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79273-3F90-E74D-80B1-C8B13F387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5672137"/>
            <a:ext cx="6404372" cy="86279"/>
          </a:xfrm>
        </p:spPr>
        <p:txBody>
          <a:bodyPr>
            <a:normAutofit fontScale="25000" lnSpcReduction="20000"/>
          </a:bodyPr>
          <a:lstStyle/>
          <a:p>
            <a:endParaRPr lang="en-SI" dirty="0"/>
          </a:p>
          <a:p>
            <a:endParaRPr lang="en-SI" dirty="0"/>
          </a:p>
          <a:p>
            <a:endParaRPr lang="en-SI" dirty="0"/>
          </a:p>
          <a:p>
            <a:endParaRPr lang="en-SI" dirty="0"/>
          </a:p>
        </p:txBody>
      </p:sp>
      <p:pic>
        <p:nvPicPr>
          <p:cNvPr id="4" name="Picture 3" descr="sovica_stampiljka_43x43">
            <a:extLst>
              <a:ext uri="{FF2B5EF4-FFF2-40B4-BE49-F238E27FC236}">
                <a16:creationId xmlns:a16="http://schemas.microsoft.com/office/drawing/2014/main" id="{29E5FB75-9267-0E4B-B0CD-5E09F26A1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6" y="1423446"/>
            <a:ext cx="4002456" cy="4002456"/>
          </a:xfrm>
          <a:prstGeom prst="rect">
            <a:avLst/>
          </a:prstGeom>
          <a:noFill/>
        </p:spPr>
      </p:pic>
      <p:pic>
        <p:nvPicPr>
          <p:cNvPr id="7" name="Picture 6" descr="A person holding a sign&#10;&#10;Description automatically generated with low confidence">
            <a:extLst>
              <a:ext uri="{FF2B5EF4-FFF2-40B4-BE49-F238E27FC236}">
                <a16:creationId xmlns:a16="http://schemas.microsoft.com/office/drawing/2014/main" id="{C435E8EE-DC62-6549-A7BC-699AEC1E5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33" y="732369"/>
            <a:ext cx="4010405" cy="53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C331-D624-0349-9FFA-5256E6DDE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8070850" cy="5238766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sl-SI" sz="2200" dirty="0">
                <a:latin typeface="Avenir Book" panose="02000503020000020003" pitchFamily="2" charset="0"/>
              </a:rPr>
              <a:t>Poleg poučevanja na razredni stopnji je aktiven na področju pisanja učbenikov in je avtor ter soavtor različnih gradiv.</a:t>
            </a:r>
            <a:r>
              <a:rPr lang="sl-SI" sz="2200" dirty="0">
                <a:solidFill>
                  <a:schemeClr val="bg1"/>
                </a:solidFill>
                <a:latin typeface="Avenir Book" panose="02000503020000020003" pitchFamily="2" charset="0"/>
              </a:rPr>
              <a:t>....................</a:t>
            </a:r>
            <a:r>
              <a:rPr lang="sl-SI" sz="2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.............</a:t>
            </a:r>
            <a:r>
              <a:rPr lang="sl-SI" sz="2200" dirty="0">
                <a:latin typeface="Avenir Book" panose="02000503020000020003" pitchFamily="2" charset="0"/>
              </a:rPr>
              <a:t> </a:t>
            </a:r>
            <a:br>
              <a:rPr lang="sl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Sodeloval je in sodeluje z različnimi inštitucijami:</a:t>
            </a:r>
            <a:r>
              <a:rPr lang="sl-SI" sz="2200" dirty="0">
                <a:solidFill>
                  <a:schemeClr val="bg1"/>
                </a:solidFill>
                <a:latin typeface="Avenir Book" panose="02000503020000020003" pitchFamily="2" charset="0"/>
              </a:rPr>
              <a:t>.................................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Zavod RS za šolstvo,</a:t>
            </a:r>
            <a:r>
              <a:rPr lang="sl-SI" sz="2200" dirty="0">
                <a:solidFill>
                  <a:schemeClr val="bg1"/>
                </a:solidFill>
                <a:latin typeface="Avenir Book" panose="02000503020000020003" pitchFamily="2" charset="0"/>
              </a:rPr>
              <a:t>..............................................................................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Pedagoška fakulteta Ljubljana</a:t>
            </a:r>
            <a:r>
              <a:rPr lang="sl-SI" sz="2200" dirty="0">
                <a:solidFill>
                  <a:schemeClr val="bg1"/>
                </a:solidFill>
                <a:latin typeface="Avenir Book" panose="02000503020000020003" pitchFamily="2" charset="0"/>
              </a:rPr>
              <a:t>,..............................................................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Akademija za glasbo in druge.</a:t>
            </a:r>
            <a:r>
              <a:rPr lang="sl-SI" sz="2200" dirty="0">
                <a:solidFill>
                  <a:schemeClr val="bg1"/>
                </a:solidFill>
                <a:latin typeface="Avenir Book" panose="02000503020000020003" pitchFamily="2" charset="0"/>
              </a:rPr>
              <a:t>..............................................................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 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Leta 1994 je začel poučevati v podaljšanem bivanju in že takrat iskal ideje, kako imeti drugačno delo v podaljšanem bivanju.</a:t>
            </a:r>
            <a:r>
              <a:rPr lang="sl-SI" sz="2200" dirty="0">
                <a:solidFill>
                  <a:schemeClr val="bg1"/>
                </a:solidFill>
                <a:latin typeface="Avenir Book" panose="02000503020000020003" pitchFamily="2" charset="0"/>
              </a:rPr>
              <a:t>......................</a:t>
            </a:r>
            <a:br>
              <a:rPr lang="en-SI" dirty="0"/>
            </a:br>
            <a:br>
              <a:rPr lang="en-SI" dirty="0"/>
            </a:br>
            <a:endParaRPr lang="en-SI" sz="4700" dirty="0">
              <a:solidFill>
                <a:srgbClr val="011893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79273-3F90-E74D-80B1-C8B13F387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5651499"/>
            <a:ext cx="6404372" cy="106917"/>
          </a:xfrm>
        </p:spPr>
        <p:txBody>
          <a:bodyPr>
            <a:normAutofit fontScale="25000" lnSpcReduction="20000"/>
          </a:bodyPr>
          <a:lstStyle/>
          <a:p>
            <a:endParaRPr lang="en-SI" dirty="0"/>
          </a:p>
          <a:p>
            <a:endParaRPr lang="en-SI" dirty="0"/>
          </a:p>
          <a:p>
            <a:endParaRPr lang="en-SI" dirty="0"/>
          </a:p>
          <a:p>
            <a:endParaRPr lang="en-SI" dirty="0"/>
          </a:p>
        </p:txBody>
      </p:sp>
      <p:pic>
        <p:nvPicPr>
          <p:cNvPr id="4" name="Picture 3" descr="sovica_stampiljka_43x43">
            <a:extLst>
              <a:ext uri="{FF2B5EF4-FFF2-40B4-BE49-F238E27FC236}">
                <a16:creationId xmlns:a16="http://schemas.microsoft.com/office/drawing/2014/main" id="{29E5FB75-9267-0E4B-B0CD-5E09F26A1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5210" y="2794000"/>
            <a:ext cx="2631902" cy="2631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336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C331-D624-0349-9FFA-5256E6DDE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6404372" cy="52752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SI" sz="4700" dirty="0">
              <a:solidFill>
                <a:srgbClr val="011893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79273-3F90-E74D-80B1-C8B13F387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5672137"/>
            <a:ext cx="6404372" cy="86279"/>
          </a:xfrm>
        </p:spPr>
        <p:txBody>
          <a:bodyPr>
            <a:normAutofit fontScale="25000" lnSpcReduction="20000"/>
          </a:bodyPr>
          <a:lstStyle/>
          <a:p>
            <a:endParaRPr lang="en-SI" dirty="0"/>
          </a:p>
          <a:p>
            <a:endParaRPr lang="en-SI" dirty="0"/>
          </a:p>
          <a:p>
            <a:endParaRPr lang="en-SI" dirty="0"/>
          </a:p>
          <a:p>
            <a:endParaRPr lang="en-SI" dirty="0"/>
          </a:p>
        </p:txBody>
      </p:sp>
      <p:pic>
        <p:nvPicPr>
          <p:cNvPr id="4" name="Picture 3" descr="sovica_stampiljka_43x43">
            <a:extLst>
              <a:ext uri="{FF2B5EF4-FFF2-40B4-BE49-F238E27FC236}">
                <a16:creationId xmlns:a16="http://schemas.microsoft.com/office/drawing/2014/main" id="{29E5FB75-9267-0E4B-B0CD-5E09F26A1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6" y="1423446"/>
            <a:ext cx="4002456" cy="4002456"/>
          </a:xfrm>
          <a:prstGeom prst="rect">
            <a:avLst/>
          </a:prstGeom>
          <a:noFill/>
        </p:spPr>
      </p:pic>
      <p:pic>
        <p:nvPicPr>
          <p:cNvPr id="6" name="Picture 5" descr="A person in a suit standing next to a bouquet of flowers&#10;&#10;Description automatically generated with medium confidence">
            <a:extLst>
              <a:ext uri="{FF2B5EF4-FFF2-40B4-BE49-F238E27FC236}">
                <a16:creationId xmlns:a16="http://schemas.microsoft.com/office/drawing/2014/main" id="{A3A78AA0-DB68-8E46-AE06-B85C1B41B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88" y="785244"/>
            <a:ext cx="3044278" cy="52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6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C331-D624-0349-9FFA-5256E6DDE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442913"/>
            <a:ext cx="8070850" cy="556418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sl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Sodeloval je pri več projektih in bil soavtor različnih publikacij: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 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Drugačno delo v podaljšanem bivanju,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Samostojno učenje z nivojskim delom v 3. in 4. razredu,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InovacijskI projekt: Samostojno učenje z nivojskim delom v 3., 4. razredu, Zavod RS za šolstvo,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Računalnik kot glasbeni instrument,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Erasmus+: izmenjava na Poljskem, maj 2019.</a:t>
            </a:r>
            <a:br>
              <a:rPr lang="en-SI" dirty="0"/>
            </a:br>
            <a:br>
              <a:rPr lang="en-SI" dirty="0"/>
            </a:br>
            <a:endParaRPr lang="en-SI" sz="4700" dirty="0">
              <a:solidFill>
                <a:srgbClr val="011893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79273-3F90-E74D-80B1-C8B13F387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5651499"/>
            <a:ext cx="6404372" cy="106917"/>
          </a:xfrm>
        </p:spPr>
        <p:txBody>
          <a:bodyPr>
            <a:normAutofit fontScale="25000" lnSpcReduction="20000"/>
          </a:bodyPr>
          <a:lstStyle/>
          <a:p>
            <a:endParaRPr lang="en-SI" dirty="0"/>
          </a:p>
          <a:p>
            <a:endParaRPr lang="en-SI" dirty="0"/>
          </a:p>
          <a:p>
            <a:endParaRPr lang="en-SI" dirty="0"/>
          </a:p>
          <a:p>
            <a:endParaRPr lang="en-SI" dirty="0"/>
          </a:p>
        </p:txBody>
      </p:sp>
      <p:pic>
        <p:nvPicPr>
          <p:cNvPr id="4" name="Picture 3" descr="sovica_stampiljka_43x43">
            <a:extLst>
              <a:ext uri="{FF2B5EF4-FFF2-40B4-BE49-F238E27FC236}">
                <a16:creationId xmlns:a16="http://schemas.microsoft.com/office/drawing/2014/main" id="{29E5FB75-9267-0E4B-B0CD-5E09F26A1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5210" y="2794000"/>
            <a:ext cx="2631902" cy="2631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52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C331-D624-0349-9FFA-5256E6DDE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442913"/>
            <a:ext cx="8478838" cy="56292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l-SI" sz="2200" dirty="0">
                <a:latin typeface="Avenir Book" panose="02000503020000020003" pitchFamily="2" charset="0"/>
              </a:rPr>
              <a:t>Vodi in je mentor učencem ob izdelavi raziskovalnih ter projektnih nalog: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Ekologija, 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Ljubljana skozi čas, 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Hišni ljubljenčki in mi, 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Zbiramo, 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Risanke, 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Pripravimo zdravo prehransko piramido,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Slani prigrizki, 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Slovenski krasilni motiv,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Potica, 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Žvečilni gumi, </a:t>
            </a:r>
            <a:br>
              <a:rPr lang="en-SI" sz="2200" dirty="0">
                <a:latin typeface="Avenir Book" panose="02000503020000020003" pitchFamily="2" charset="0"/>
              </a:rPr>
            </a:br>
            <a:r>
              <a:rPr lang="sl-SI" sz="2200" dirty="0">
                <a:latin typeface="Avenir Book" panose="02000503020000020003" pitchFamily="2" charset="0"/>
              </a:rPr>
              <a:t>Lego kocke. </a:t>
            </a:r>
            <a:br>
              <a:rPr lang="en-SI" dirty="0"/>
            </a:br>
            <a:br>
              <a:rPr lang="sl-SI" sz="2200" dirty="0">
                <a:latin typeface="Avenir Book" panose="02000503020000020003" pitchFamily="2" charset="0"/>
              </a:rPr>
            </a:br>
            <a:br>
              <a:rPr lang="en-SI" dirty="0"/>
            </a:br>
            <a:br>
              <a:rPr lang="en-SI" dirty="0"/>
            </a:br>
            <a:endParaRPr lang="en-SI" sz="4700" dirty="0">
              <a:solidFill>
                <a:srgbClr val="011893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79273-3F90-E74D-80B1-C8B13F387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5651499"/>
            <a:ext cx="6404372" cy="106917"/>
          </a:xfrm>
        </p:spPr>
        <p:txBody>
          <a:bodyPr>
            <a:normAutofit fontScale="25000" lnSpcReduction="20000"/>
          </a:bodyPr>
          <a:lstStyle/>
          <a:p>
            <a:endParaRPr lang="en-SI" dirty="0"/>
          </a:p>
          <a:p>
            <a:endParaRPr lang="en-SI" dirty="0"/>
          </a:p>
          <a:p>
            <a:endParaRPr lang="en-SI" dirty="0"/>
          </a:p>
          <a:p>
            <a:endParaRPr lang="en-SI" dirty="0"/>
          </a:p>
        </p:txBody>
      </p:sp>
      <p:pic>
        <p:nvPicPr>
          <p:cNvPr id="4" name="Picture 3" descr="sovica_stampiljka_43x43">
            <a:extLst>
              <a:ext uri="{FF2B5EF4-FFF2-40B4-BE49-F238E27FC236}">
                <a16:creationId xmlns:a16="http://schemas.microsoft.com/office/drawing/2014/main" id="{29E5FB75-9267-0E4B-B0CD-5E09F26A1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0985" y="2722562"/>
            <a:ext cx="2631902" cy="2631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56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C331-D624-0349-9FFA-5256E6DDE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6404372" cy="52752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SI" sz="4700" dirty="0">
              <a:solidFill>
                <a:srgbClr val="011893"/>
              </a:solidFill>
              <a:latin typeface="Abadi" panose="020F0502020204030204" pitchFamily="34" charset="0"/>
              <a:cs typeface="Abad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79273-3F90-E74D-80B1-C8B13F387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5672137"/>
            <a:ext cx="6404372" cy="86279"/>
          </a:xfrm>
        </p:spPr>
        <p:txBody>
          <a:bodyPr>
            <a:normAutofit fontScale="25000" lnSpcReduction="20000"/>
          </a:bodyPr>
          <a:lstStyle/>
          <a:p>
            <a:endParaRPr lang="en-SI" dirty="0"/>
          </a:p>
          <a:p>
            <a:endParaRPr lang="en-SI" dirty="0"/>
          </a:p>
          <a:p>
            <a:endParaRPr lang="en-SI" dirty="0"/>
          </a:p>
          <a:p>
            <a:endParaRPr lang="en-SI" dirty="0"/>
          </a:p>
        </p:txBody>
      </p:sp>
      <p:pic>
        <p:nvPicPr>
          <p:cNvPr id="4" name="Picture 3" descr="sovica_stampiljka_43x43">
            <a:extLst>
              <a:ext uri="{FF2B5EF4-FFF2-40B4-BE49-F238E27FC236}">
                <a16:creationId xmlns:a16="http://schemas.microsoft.com/office/drawing/2014/main" id="{29E5FB75-9267-0E4B-B0CD-5E09F26A1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6" y="1423446"/>
            <a:ext cx="4002456" cy="4002456"/>
          </a:xfrm>
          <a:prstGeom prst="rect">
            <a:avLst/>
          </a:prstGeom>
          <a:noFill/>
        </p:spPr>
      </p:pic>
      <p:pic>
        <p:nvPicPr>
          <p:cNvPr id="7" name="Picture 6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AAEED84E-4DCC-3747-B4CC-2009942A9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013" y="742952"/>
            <a:ext cx="3975496" cy="530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05530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{65185ABE-E4E6-4949-8677-BACB6BC33D3C}tf10001070</Template>
  <TotalTime>63</TotalTime>
  <Words>513</Words>
  <Application>Microsoft Macintosh PowerPoint</Application>
  <PresentationFormat>Widescreen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Abadi</vt:lpstr>
      <vt:lpstr>Arial</vt:lpstr>
      <vt:lpstr>Avenir Book</vt:lpstr>
      <vt:lpstr>Calibri</vt:lpstr>
      <vt:lpstr>Neue Haas Grotesk Text Pro</vt:lpstr>
      <vt:lpstr>PunchcardVTI</vt:lpstr>
      <vt:lpstr>NAGRADA  ZA IZJEMNE DOSEŽKE NA PODROČJU  OSNOVNEGA ŠOLSTVA 2021</vt:lpstr>
      <vt:lpstr>Dr. JOŽE LANGO, profesor razrednega pouka na OŠ Majde Vrhovnik poučuje, raziskuje in prenaša znanje učencem na zanimiv in ustvarjalen način..........................................................  Bogato pedagoško prakso pridobiva z izobraževanji in sodelovanji v različnih projektih; zanj sta tako značilni fleksibilnost in kreativnost za nove in sveže teoretske poglede, ki jih zna smiselno povezati s konkretnimi učnimi situacijami in izzivi šolskega okolja....................................................................  </vt:lpstr>
      <vt:lpstr>PowerPoint Presentation</vt:lpstr>
      <vt:lpstr>PowerPoint Presentation</vt:lpstr>
      <vt:lpstr>Poleg poučevanja na razredni stopnji je aktiven na področju pisanja učbenikov in je avtor ter soavtor različnih gradiv..................................  Sodeloval je in sodeluje z različnimi inštitucijami:................................. Zavod RS za šolstvo,.............................................................................. Pedagoška fakulteta Ljubljana,.............................................................. Akademija za glasbo in druge...............................................................   Leta 1994 je začel poučevati v podaljšanem bivanju in že takrat iskal ideje, kako imeti drugačno delo v podaljšanem bivanju.......................  </vt:lpstr>
      <vt:lpstr>PowerPoint Presentation</vt:lpstr>
      <vt:lpstr> Sodeloval je pri več projektih in bil soavtor različnih publikacij:   Drugačno delo v podaljšanem bivanju, Samostojno učenje z nivojskim delom v 3. in 4. razredu, InovacijskI projekt: Samostojno učenje z nivojskim delom v 3., 4. razredu, Zavod RS za šolstvo, Računalnik kot glasbeni instrument, Erasmus+: izmenjava na Poljskem, maj 2019.  </vt:lpstr>
      <vt:lpstr>Vodi in je mentor učencem ob izdelavi raziskovalnih ter projektnih nalog: Ekologija,  Ljubljana skozi čas,  Hišni ljubljenčki in mi,  Zbiramo,  Risanke,  Pripravimo zdravo prehransko piramido, Slani prigrizki,  Slovenski krasilni motiv, Potica,  Žvečilni gumi,  Lego kocke.     </vt:lpstr>
      <vt:lpstr>PowerPoint Presentation</vt:lpstr>
      <vt:lpstr>Je soavtor gradiv: Drugačno delo v podaljšanem bivanju, berila Svet iz besed 4,   Gradim slovenski jezik 5 /nekaj praktičnih primerov/, učbeniškega kompleta Radovednih pet za področje glasbene umetnosti v 4. razredu, prenova Učnega načrta za predmet Glasbena umetnost, 2011, Contemorary Approaches to Music Teaching and Learning, 2015.   Je soavtor in avtor več člankov v revijah:  Didakta,  Razredni pouk in  Glasba v šoli in vrtcu.  Je avtor:  medpredmetnega priročnika Slovenija, ali te poznam? doktorske naloge: Poučevanje glasbene vzgoje z uporabo IKT.     </vt:lpstr>
      <vt:lpstr>Dr. Jože Lango poučuje 27 let, ima naziv svetnik in veliko referenc s področja poučevanja, ustvarjanja in raziskovanja. Naloge opravlja strokovno in predano. Je vedno motiviran za nove izzive in si zastavlja vedno nove in višje cilje ter jih reflektira. Strokovno znanje deli s preostalimi člani v šolskem aktivu in tako prispeva k dvigu strokovne ravni dela na šoli.     Ideja, vsebina in fotografije mag. Mateja Urbančič Jelovšek  Drsnica 3: Nagrade RS na področju šolstva za leto 2021, Zbornik MIZŠ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NAGRADA ZA IZJEMNE DOSEŽKE NA PODROČJU OSNOVNEGA ŠOLSTVA</dc:title>
  <dc:creator>Microsoft Office User</dc:creator>
  <cp:lastModifiedBy>Microsoft Office User</cp:lastModifiedBy>
  <cp:revision>9</cp:revision>
  <dcterms:created xsi:type="dcterms:W3CDTF">2021-10-06T21:31:22Z</dcterms:created>
  <dcterms:modified xsi:type="dcterms:W3CDTF">2021-10-06T22:37:07Z</dcterms:modified>
</cp:coreProperties>
</file>