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7" r:id="rId2"/>
    <p:sldId id="261" r:id="rId3"/>
    <p:sldId id="262" r:id="rId4"/>
    <p:sldId id="264" r:id="rId5"/>
    <p:sldId id="256" r:id="rId6"/>
    <p:sldId id="266" r:id="rId7"/>
    <p:sldId id="263" r:id="rId8"/>
    <p:sldId id="267" r:id="rId9"/>
    <p:sldId id="265" r:id="rId10"/>
    <p:sldId id="260" r:id="rId11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278430-42AD-4A73-ABE9-F90591315280}" type="datetimeFigureOut">
              <a:rPr lang="sl-SI" smtClean="0"/>
              <a:t>27.3.2020</a:t>
            </a:fld>
            <a:endParaRPr lang="sl-SI"/>
          </a:p>
        </p:txBody>
      </p:sp>
      <p:sp>
        <p:nvSpPr>
          <p:cNvPr id="4" name="Označba mest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6DDD68-F1DC-45C6-9229-6242626936A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08895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6DDD68-F1DC-45C6-9229-6242626936AB}" type="slidenum">
              <a:rPr lang="sl-SI" smtClean="0"/>
              <a:t>9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507471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Uredite slog podnaslova matrice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30248-F2F4-4D45-8FE2-40FF478E1799}" type="datetimeFigureOut">
              <a:rPr lang="sl-SI" smtClean="0"/>
              <a:t>27.3.2020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3F074-2FF4-4F82-9AFD-BD0577E79A5C}" type="slidenum">
              <a:rPr lang="sl-SI" smtClean="0"/>
              <a:t>‹#›</a:t>
            </a:fld>
            <a:endParaRPr lang="sl-SI"/>
          </a:p>
        </p:txBody>
      </p:sp>
      <p:pic>
        <p:nvPicPr>
          <p:cNvPr id="7" name="Slika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1" y="0"/>
            <a:ext cx="91110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8905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30248-F2F4-4D45-8FE2-40FF478E1799}" type="datetimeFigureOut">
              <a:rPr lang="sl-SI" smtClean="0"/>
              <a:t>27.3.2020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3F074-2FF4-4F82-9AFD-BD0577E79A5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76513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30248-F2F4-4D45-8FE2-40FF478E1799}" type="datetimeFigureOut">
              <a:rPr lang="sl-SI" smtClean="0"/>
              <a:t>27.3.2020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3F074-2FF4-4F82-9AFD-BD0577E79A5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277325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30248-F2F4-4D45-8FE2-40FF478E1799}" type="datetimeFigureOut">
              <a:rPr lang="sl-SI" smtClean="0"/>
              <a:t>27.3.2020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3F074-2FF4-4F82-9AFD-BD0577E79A5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658277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30248-F2F4-4D45-8FE2-40FF478E1799}" type="datetimeFigureOut">
              <a:rPr lang="sl-SI" smtClean="0"/>
              <a:t>27.3.2020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3F074-2FF4-4F82-9AFD-BD0577E79A5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379918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30248-F2F4-4D45-8FE2-40FF478E1799}" type="datetimeFigureOut">
              <a:rPr lang="sl-SI" smtClean="0"/>
              <a:t>27.3.2020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3F074-2FF4-4F82-9AFD-BD0577E79A5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833776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30248-F2F4-4D45-8FE2-40FF478E1799}" type="datetimeFigureOut">
              <a:rPr lang="sl-SI" smtClean="0"/>
              <a:t>27.3.2020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3F074-2FF4-4F82-9AFD-BD0577E79A5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79094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30248-F2F4-4D45-8FE2-40FF478E1799}" type="datetimeFigureOut">
              <a:rPr lang="sl-SI" smtClean="0"/>
              <a:t>27.3.2020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3F074-2FF4-4F82-9AFD-BD0577E79A5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79128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30248-F2F4-4D45-8FE2-40FF478E1799}" type="datetimeFigureOut">
              <a:rPr lang="sl-SI" smtClean="0"/>
              <a:t>27.3.2020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3F074-2FF4-4F82-9AFD-BD0577E79A5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2137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30248-F2F4-4D45-8FE2-40FF478E1799}" type="datetimeFigureOut">
              <a:rPr lang="sl-SI" smtClean="0"/>
              <a:t>27.3.2020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3F074-2FF4-4F82-9AFD-BD0577E79A5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563591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30248-F2F4-4D45-8FE2-40FF478E1799}" type="datetimeFigureOut">
              <a:rPr lang="sl-SI" smtClean="0"/>
              <a:t>27.3.2020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3F074-2FF4-4F82-9AFD-BD0577E79A5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41043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F30248-F2F4-4D45-8FE2-40FF478E1799}" type="datetimeFigureOut">
              <a:rPr lang="sl-SI" smtClean="0"/>
              <a:t>27.3.2020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B3F074-2FF4-4F82-9AFD-BD0577E79A5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70280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BQUuGe1l-Gs" TargetMode="External"/><Relationship Id="rId2" Type="http://schemas.openxmlformats.org/officeDocument/2006/relationships/hyperlink" Target="https://www.worldbeeday.org/si/gradivo.html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youtube.com/watch?v=p5IPtjUf4Mw" TargetMode="External"/><Relationship Id="rId5" Type="http://schemas.openxmlformats.org/officeDocument/2006/relationships/hyperlink" Target="https://www.youtube.com/watch?v=hRk7tNPnBvA" TargetMode="External"/><Relationship Id="rId4" Type="http://schemas.openxmlformats.org/officeDocument/2006/relationships/hyperlink" Target="https://www.youtube.com/watch?v=qlsbshOwbWs&amp;feature=youtu.be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BQUuGe1l-Gs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qlsbshOwbWs&amp;feature=youtu.be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0.png"/><Relationship Id="rId7" Type="http://schemas.openxmlformats.org/officeDocument/2006/relationships/hyperlink" Target="https://www.youtube.com/watch?v=qlsbshOwbWs&amp;feature=youtu.be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youtube.com/watch?v=p5IPtjUf4Mw" TargetMode="External"/><Relationship Id="rId5" Type="http://schemas.openxmlformats.org/officeDocument/2006/relationships/image" Target="../media/image22.jpeg"/><Relationship Id="rId4" Type="http://schemas.openxmlformats.org/officeDocument/2006/relationships/image" Target="../media/image21.jpeg"/><Relationship Id="rId9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474318" y="1229419"/>
            <a:ext cx="7771272" cy="1470025"/>
          </a:xfrm>
        </p:spPr>
        <p:txBody>
          <a:bodyPr>
            <a:normAutofit fontScale="90000"/>
          </a:bodyPr>
          <a:lstStyle/>
          <a:p>
            <a:pPr algn="l"/>
            <a:r>
              <a:rPr lang="sl-SI" b="1" dirty="0" smtClean="0">
                <a:solidFill>
                  <a:schemeClr val="accent6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sl-SI" sz="5400" b="1" i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SVETOVNI DAN </a:t>
            </a:r>
            <a:br>
              <a:rPr lang="sl-SI" sz="5400" b="1" i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l-SI" sz="5400" b="1" i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ČEBEL</a:t>
            </a:r>
            <a:endParaRPr lang="sl-SI" sz="5400" b="1" i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873021" y="2902567"/>
            <a:ext cx="898779" cy="526433"/>
          </a:xfrm>
        </p:spPr>
        <p:txBody>
          <a:bodyPr>
            <a:normAutofit fontScale="70000" lnSpcReduction="20000"/>
          </a:bodyPr>
          <a:lstStyle/>
          <a:p>
            <a:endParaRPr lang="sl-SI" sz="4800" b="1" i="1" dirty="0" smtClean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l-SI" sz="800" b="1" i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237" y="3804685"/>
            <a:ext cx="1614784" cy="1810798"/>
          </a:xfrm>
          <a:prstGeom prst="rect">
            <a:avLst/>
          </a:prstGeom>
        </p:spPr>
      </p:pic>
      <p:sp>
        <p:nvSpPr>
          <p:cNvPr id="5" name="PoljeZBesedilom 4"/>
          <p:cNvSpPr txBox="1"/>
          <p:nvPr/>
        </p:nvSpPr>
        <p:spPr>
          <a:xfrm>
            <a:off x="4235897" y="848035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l-SI" dirty="0"/>
          </a:p>
        </p:txBody>
      </p:sp>
      <p:pic>
        <p:nvPicPr>
          <p:cNvPr id="2052" name="Picture 4" descr="Rezultat iskanja slik za medovite rastlin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1406" y="1964432"/>
            <a:ext cx="3561415" cy="2003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oljeZBesedilom 5"/>
          <p:cNvSpPr txBox="1"/>
          <p:nvPr/>
        </p:nvSpPr>
        <p:spPr>
          <a:xfrm>
            <a:off x="2483768" y="4077072"/>
            <a:ext cx="72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l-SI" dirty="0"/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3636" y="3322457"/>
            <a:ext cx="3377982" cy="224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020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jeZBesedilom 2"/>
          <p:cNvSpPr txBox="1"/>
          <p:nvPr/>
        </p:nvSpPr>
        <p:spPr>
          <a:xfrm>
            <a:off x="683568" y="1988840"/>
            <a:ext cx="51845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200" dirty="0" smtClean="0">
                <a:hlinkClick r:id="rId2"/>
              </a:rPr>
              <a:t>https</a:t>
            </a:r>
            <a:r>
              <a:rPr lang="sl-SI" sz="1200" dirty="0">
                <a:hlinkClick r:id="rId2"/>
              </a:rPr>
              <a:t>://</a:t>
            </a:r>
            <a:r>
              <a:rPr lang="sl-SI" sz="1200" dirty="0" smtClean="0">
                <a:hlinkClick r:id="rId2"/>
              </a:rPr>
              <a:t>www.worldbeeday.org/si/gradivo.html</a:t>
            </a:r>
            <a:endParaRPr lang="sl-SI" sz="1200" dirty="0"/>
          </a:p>
          <a:p>
            <a:r>
              <a:rPr lang="sl-SI" sz="1200" dirty="0">
                <a:hlinkClick r:id="rId3"/>
              </a:rPr>
              <a:t>https://</a:t>
            </a:r>
            <a:r>
              <a:rPr lang="sl-SI" sz="1200" dirty="0" smtClean="0">
                <a:hlinkClick r:id="rId3"/>
              </a:rPr>
              <a:t>www.youtube.com/watch?v=BQUuGe1l-Gs</a:t>
            </a:r>
            <a:endParaRPr lang="sl-SI" sz="1200" dirty="0" smtClean="0"/>
          </a:p>
          <a:p>
            <a:r>
              <a:rPr lang="sl-SI" sz="1200" dirty="0">
                <a:hlinkClick r:id="rId4"/>
              </a:rPr>
              <a:t>https://</a:t>
            </a:r>
            <a:r>
              <a:rPr lang="sl-SI" sz="1200" dirty="0" smtClean="0">
                <a:solidFill>
                  <a:srgbClr val="0070C0"/>
                </a:solidFill>
                <a:hlinkClick r:id="rId4"/>
              </a:rPr>
              <a:t>www.youtube.com/watch?v=qlsbshOwbWs&amp;feature=youtu.be</a:t>
            </a:r>
            <a:endParaRPr lang="sl-SI" sz="1200" dirty="0" smtClean="0">
              <a:solidFill>
                <a:srgbClr val="0070C0"/>
              </a:solidFill>
            </a:endParaRPr>
          </a:p>
          <a:p>
            <a:r>
              <a:rPr lang="sl-SI" sz="1200" dirty="0">
                <a:hlinkClick r:id="rId5"/>
              </a:rPr>
              <a:t>https://</a:t>
            </a:r>
            <a:r>
              <a:rPr lang="sl-SI" sz="1200" dirty="0" smtClean="0">
                <a:hlinkClick r:id="rId5"/>
              </a:rPr>
              <a:t>www.youtube.com/watch?v=hRk7tNPnBvA</a:t>
            </a:r>
            <a:endParaRPr lang="sl-SI" sz="1200" dirty="0" smtClean="0"/>
          </a:p>
          <a:p>
            <a:r>
              <a:rPr lang="sl-SI" sz="1200" dirty="0">
                <a:hlinkClick r:id="rId6"/>
              </a:rPr>
              <a:t>https://www.youtube.com/watch?v=p5IPtjUf4Mw</a:t>
            </a:r>
            <a:endParaRPr lang="sl-SI" sz="1200" dirty="0"/>
          </a:p>
          <a:p>
            <a:r>
              <a:rPr lang="sl-SI" sz="1200" u="sng" dirty="0">
                <a:solidFill>
                  <a:srgbClr val="3366FF"/>
                </a:solidFill>
              </a:rPr>
              <a:t>https://www.youtube.com/watch?v=qlsbshOwbWs&amp;feature=youtu.be</a:t>
            </a:r>
          </a:p>
          <a:p>
            <a:endParaRPr lang="sl-SI" sz="1200" dirty="0"/>
          </a:p>
        </p:txBody>
      </p:sp>
      <p:sp>
        <p:nvSpPr>
          <p:cNvPr id="2" name="PoljeZBesedilom 1"/>
          <p:cNvSpPr txBox="1"/>
          <p:nvPr/>
        </p:nvSpPr>
        <p:spPr>
          <a:xfrm>
            <a:off x="971600" y="1412776"/>
            <a:ext cx="48965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dirty="0" smtClean="0"/>
              <a:t>Viri in literatura </a:t>
            </a:r>
            <a:r>
              <a:rPr lang="sl-SI" sz="2000" dirty="0" smtClean="0"/>
              <a:t>-</a:t>
            </a:r>
            <a:endParaRPr lang="sl-SI" sz="2000" dirty="0"/>
          </a:p>
        </p:txBody>
      </p:sp>
    </p:spTree>
    <p:extLst>
      <p:ext uri="{BB962C8B-B14F-4D97-AF65-F5344CB8AC3E}">
        <p14:creationId xmlns:p14="http://schemas.microsoft.com/office/powerpoint/2010/main" val="2084271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jeZBesedilom 4"/>
          <p:cNvSpPr txBox="1"/>
          <p:nvPr/>
        </p:nvSpPr>
        <p:spPr>
          <a:xfrm>
            <a:off x="-43142" y="981886"/>
            <a:ext cx="88204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b="1" dirty="0" smtClean="0">
                <a:solidFill>
                  <a:schemeClr val="accent6">
                    <a:lumMod val="75000"/>
                  </a:schemeClr>
                </a:solidFill>
              </a:rPr>
              <a:t>Slovenija -pobudnica svetovnega dneva čebel</a:t>
            </a:r>
          </a:p>
          <a:p>
            <a:endParaRPr lang="sl-SI" sz="3200" b="1" dirty="0"/>
          </a:p>
        </p:txBody>
      </p:sp>
      <p:sp>
        <p:nvSpPr>
          <p:cNvPr id="3" name="PoljeZBesedilom 2"/>
          <p:cNvSpPr txBox="1"/>
          <p:nvPr/>
        </p:nvSpPr>
        <p:spPr>
          <a:xfrm>
            <a:off x="61297" y="1544345"/>
            <a:ext cx="5940152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400" b="1" dirty="0" smtClean="0"/>
              <a:t>Republika Slovenija </a:t>
            </a:r>
            <a:r>
              <a:rPr lang="sl-SI" sz="2400" dirty="0" smtClean="0"/>
              <a:t>je </a:t>
            </a:r>
            <a:r>
              <a:rPr lang="sl-SI" sz="2400" dirty="0"/>
              <a:t>na pobudo Čebelarske zveze Slovenije, </a:t>
            </a:r>
            <a:r>
              <a:rPr lang="sl-SI" sz="2400" dirty="0" smtClean="0"/>
              <a:t>OZN </a:t>
            </a:r>
            <a:r>
              <a:rPr lang="sl-SI" sz="2400" b="1" dirty="0" smtClean="0"/>
              <a:t>predlagala</a:t>
            </a:r>
            <a:r>
              <a:rPr lang="sl-SI" sz="2400" b="1" dirty="0"/>
              <a:t>, da se 20. maj razglasi za svetovni dan čebel</a:t>
            </a:r>
            <a:r>
              <a:rPr lang="sl-SI" sz="2400" b="1" dirty="0" smtClean="0"/>
              <a:t>. </a:t>
            </a:r>
          </a:p>
          <a:p>
            <a:pPr algn="ctr"/>
            <a:r>
              <a:rPr lang="sl-SI" sz="2400" dirty="0" smtClean="0"/>
              <a:t>Po </a:t>
            </a:r>
            <a:r>
              <a:rPr lang="sl-SI" sz="2400" dirty="0"/>
              <a:t>treh letih mednarodnih prizadevanj je bil </a:t>
            </a:r>
            <a:r>
              <a:rPr lang="sl-SI" sz="2400" dirty="0" smtClean="0"/>
              <a:t>20</a:t>
            </a:r>
            <a:r>
              <a:rPr lang="sl-SI" sz="2400" dirty="0"/>
              <a:t>. decembra 2017 </a:t>
            </a:r>
            <a:r>
              <a:rPr lang="sl-SI" sz="2400" dirty="0" smtClean="0"/>
              <a:t>slovenski predlog potrjen.</a:t>
            </a:r>
          </a:p>
          <a:p>
            <a:pPr algn="ctr"/>
            <a:endParaRPr lang="sl-SI" sz="20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sl-SI" sz="3200" b="1" i="1" dirty="0" smtClean="0">
                <a:solidFill>
                  <a:schemeClr val="accent6">
                    <a:lumMod val="75000"/>
                  </a:schemeClr>
                </a:solidFill>
              </a:rPr>
              <a:t>20</a:t>
            </a:r>
            <a:r>
              <a:rPr lang="sl-SI" sz="3200" b="1" i="1" dirty="0">
                <a:solidFill>
                  <a:schemeClr val="accent6">
                    <a:lumMod val="75000"/>
                  </a:schemeClr>
                </a:solidFill>
              </a:rPr>
              <a:t>. maj </a:t>
            </a:r>
            <a:r>
              <a:rPr lang="sl-SI" sz="3200" b="1" i="1" dirty="0" smtClean="0">
                <a:solidFill>
                  <a:schemeClr val="accent6">
                    <a:lumMod val="75000"/>
                  </a:schemeClr>
                </a:solidFill>
              </a:rPr>
              <a:t>je bil razglašen </a:t>
            </a:r>
            <a:r>
              <a:rPr lang="sl-SI" sz="3200" b="1" i="1" dirty="0">
                <a:solidFill>
                  <a:schemeClr val="accent6">
                    <a:lumMod val="75000"/>
                  </a:schemeClr>
                </a:solidFill>
              </a:rPr>
              <a:t>za </a:t>
            </a:r>
            <a:r>
              <a:rPr lang="sl-SI" sz="3200" b="1" i="1" dirty="0" smtClean="0">
                <a:solidFill>
                  <a:schemeClr val="accent6">
                    <a:lumMod val="75000"/>
                  </a:schemeClr>
                </a:solidFill>
              </a:rPr>
              <a:t>vsakoletni svetovni </a:t>
            </a:r>
            <a:r>
              <a:rPr lang="sl-SI" sz="3200" b="1" i="1" dirty="0">
                <a:solidFill>
                  <a:schemeClr val="accent6">
                    <a:lumMod val="75000"/>
                  </a:schemeClr>
                </a:solidFill>
              </a:rPr>
              <a:t>dan čebel. </a:t>
            </a:r>
          </a:p>
          <a:p>
            <a:endParaRPr lang="sl-SI" sz="3200" dirty="0"/>
          </a:p>
        </p:txBody>
      </p:sp>
      <p:pic>
        <p:nvPicPr>
          <p:cNvPr id="1026" name="Picture 2" descr="Rezultat iskanja slik za čebe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4616" y="2040979"/>
            <a:ext cx="2891880" cy="2828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PoljeZBesedilom 7"/>
          <p:cNvSpPr txBox="1"/>
          <p:nvPr/>
        </p:nvSpPr>
        <p:spPr>
          <a:xfrm>
            <a:off x="2593397" y="5211392"/>
            <a:ext cx="5688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>
                <a:hlinkClick r:id="rId3"/>
              </a:rPr>
              <a:t>https://www.youtube.com/watch?v=BQUuGe1l-Gs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228429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jeZBesedilom 4"/>
          <p:cNvSpPr txBox="1"/>
          <p:nvPr/>
        </p:nvSpPr>
        <p:spPr>
          <a:xfrm>
            <a:off x="179512" y="856167"/>
            <a:ext cx="77768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b="1" dirty="0">
                <a:solidFill>
                  <a:schemeClr val="accent6">
                    <a:lumMod val="75000"/>
                  </a:schemeClr>
                </a:solidFill>
                <a:ea typeface="Calibri"/>
                <a:cs typeface="Helv"/>
              </a:rPr>
              <a:t>Zakaj je 20. maj</a:t>
            </a:r>
            <a:r>
              <a:rPr lang="sl-SI" sz="3200" b="1" baseline="30000" dirty="0">
                <a:solidFill>
                  <a:schemeClr val="accent6">
                    <a:lumMod val="75000"/>
                  </a:schemeClr>
                </a:solidFill>
                <a:ea typeface="Calibri"/>
                <a:cs typeface="Helv"/>
              </a:rPr>
              <a:t>  </a:t>
            </a:r>
            <a:r>
              <a:rPr lang="sl-SI" sz="3200" b="1" dirty="0">
                <a:solidFill>
                  <a:schemeClr val="accent6">
                    <a:lumMod val="75000"/>
                  </a:schemeClr>
                </a:solidFill>
                <a:ea typeface="Calibri"/>
                <a:cs typeface="Helv"/>
              </a:rPr>
              <a:t>svetovni dan čebel?</a:t>
            </a:r>
            <a:endParaRPr lang="sl-SI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" name="PoljeZBesedilom 1"/>
          <p:cNvSpPr txBox="1"/>
          <p:nvPr/>
        </p:nvSpPr>
        <p:spPr>
          <a:xfrm>
            <a:off x="323528" y="1440942"/>
            <a:ext cx="9073809" cy="2002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tabLst>
                <a:tab pos="4500880" algn="l"/>
              </a:tabLst>
            </a:pPr>
            <a:r>
              <a:rPr lang="sl-SI" sz="2400" b="1" dirty="0">
                <a:solidFill>
                  <a:schemeClr val="accent6">
                    <a:lumMod val="75000"/>
                  </a:schemeClr>
                </a:solidFill>
                <a:ea typeface="Calibri"/>
                <a:cs typeface="Helv"/>
              </a:rPr>
              <a:t>Mesec maj </a:t>
            </a:r>
            <a:r>
              <a:rPr lang="sl-SI" sz="2400" dirty="0">
                <a:solidFill>
                  <a:schemeClr val="accent6">
                    <a:lumMod val="75000"/>
                  </a:schemeClr>
                </a:solidFill>
                <a:ea typeface="Calibri"/>
                <a:cs typeface="Helv"/>
              </a:rPr>
              <a:t>je mesec čebel</a:t>
            </a:r>
            <a:r>
              <a:rPr lang="sl-SI" sz="2400" b="1" dirty="0">
                <a:solidFill>
                  <a:schemeClr val="accent6">
                    <a:lumMod val="75000"/>
                  </a:schemeClr>
                </a:solidFill>
                <a:ea typeface="Calibri"/>
                <a:cs typeface="Helv"/>
              </a:rPr>
              <a:t>: </a:t>
            </a:r>
            <a:endParaRPr lang="sl-SI" sz="2400" b="1" dirty="0">
              <a:solidFill>
                <a:schemeClr val="accent6">
                  <a:lumMod val="75000"/>
                </a:schemeClr>
              </a:solidFill>
              <a:ea typeface="Calibri"/>
              <a:cs typeface="Times New Roman"/>
            </a:endParaRPr>
          </a:p>
          <a:p>
            <a:pPr marL="414020" indent="-342900" algn="just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00880" algn="l"/>
              </a:tabLst>
            </a:pPr>
            <a:r>
              <a:rPr lang="sl-SI" sz="2000" dirty="0">
                <a:solidFill>
                  <a:srgbClr val="000000"/>
                </a:solidFill>
                <a:ea typeface="Calibri"/>
                <a:cs typeface="Helv"/>
              </a:rPr>
              <a:t>na severni polobli: </a:t>
            </a:r>
            <a:r>
              <a:rPr lang="sl-SI" sz="2000" b="1" dirty="0">
                <a:solidFill>
                  <a:srgbClr val="000000"/>
                </a:solidFill>
                <a:ea typeface="Calibri"/>
                <a:cs typeface="Helv"/>
              </a:rPr>
              <a:t>čas pomladi, ko so čebele najdejavnejše</a:t>
            </a:r>
            <a:r>
              <a:rPr lang="sl-SI" sz="2000" dirty="0">
                <a:solidFill>
                  <a:srgbClr val="000000"/>
                </a:solidFill>
                <a:ea typeface="Calibri"/>
                <a:cs typeface="Helv"/>
              </a:rPr>
              <a:t>,   </a:t>
            </a:r>
          </a:p>
          <a:p>
            <a:pPr marL="71120" algn="just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tabLst>
                <a:tab pos="4500880" algn="l"/>
              </a:tabLst>
            </a:pPr>
            <a:r>
              <a:rPr lang="sl-SI" sz="2000" dirty="0">
                <a:solidFill>
                  <a:srgbClr val="000000"/>
                </a:solidFill>
                <a:ea typeface="Calibri"/>
                <a:cs typeface="Helv"/>
              </a:rPr>
              <a:t>     začnejo rojiti in so najštevilčnejše; </a:t>
            </a:r>
            <a:endParaRPr lang="sl-SI" sz="2000" dirty="0">
              <a:ea typeface="Calibri"/>
              <a:cs typeface="Times New Roman"/>
            </a:endParaRPr>
          </a:p>
          <a:p>
            <a:pPr marL="356870" indent="-285750" algn="just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00880" algn="l"/>
              </a:tabLst>
            </a:pPr>
            <a:r>
              <a:rPr lang="sl-SI" sz="2000" dirty="0">
                <a:solidFill>
                  <a:srgbClr val="000000"/>
                </a:solidFill>
                <a:ea typeface="Calibri"/>
                <a:cs typeface="Helv"/>
              </a:rPr>
              <a:t>na južni polobli: </a:t>
            </a:r>
            <a:r>
              <a:rPr lang="sl-SI" sz="2000" b="1" dirty="0">
                <a:solidFill>
                  <a:srgbClr val="000000"/>
                </a:solidFill>
                <a:ea typeface="Calibri"/>
                <a:cs typeface="Helv"/>
              </a:rPr>
              <a:t>jesen, čas spravila čebeljega pridelka</a:t>
            </a:r>
            <a:r>
              <a:rPr lang="sl-SI" sz="2000" dirty="0">
                <a:solidFill>
                  <a:srgbClr val="000000"/>
                </a:solidFill>
                <a:ea typeface="Calibri"/>
                <a:cs typeface="Helv"/>
              </a:rPr>
              <a:t>.</a:t>
            </a:r>
            <a:endParaRPr lang="sl-SI" sz="2000" dirty="0">
              <a:ea typeface="Calibri"/>
              <a:cs typeface="Times New Roman"/>
            </a:endParaRPr>
          </a:p>
          <a:p>
            <a:endParaRPr lang="sl-SI" sz="2000" b="1" dirty="0"/>
          </a:p>
        </p:txBody>
      </p:sp>
      <p:sp>
        <p:nvSpPr>
          <p:cNvPr id="4" name="PoljeZBesedilom 3"/>
          <p:cNvSpPr txBox="1"/>
          <p:nvPr/>
        </p:nvSpPr>
        <p:spPr>
          <a:xfrm>
            <a:off x="3780520" y="3313671"/>
            <a:ext cx="5183968" cy="15788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1120">
              <a:lnSpc>
                <a:spcPct val="115000"/>
              </a:lnSpc>
              <a:spcAft>
                <a:spcPts val="0"/>
              </a:spcAft>
              <a:tabLst>
                <a:tab pos="4500880" algn="l"/>
              </a:tabLst>
            </a:pPr>
            <a:r>
              <a:rPr lang="sl-SI" sz="2400" b="1" dirty="0">
                <a:solidFill>
                  <a:schemeClr val="accent6">
                    <a:lumMod val="75000"/>
                  </a:schemeClr>
                </a:solidFill>
                <a:ea typeface="Calibri"/>
                <a:cs typeface="Helv"/>
              </a:rPr>
              <a:t>20. maj </a:t>
            </a:r>
            <a:r>
              <a:rPr lang="sl-SI" sz="2400" dirty="0">
                <a:solidFill>
                  <a:schemeClr val="accent6">
                    <a:lumMod val="75000"/>
                  </a:schemeClr>
                </a:solidFill>
                <a:ea typeface="Calibri"/>
                <a:cs typeface="Helv"/>
              </a:rPr>
              <a:t>je tudi rojstni dan Antona </a:t>
            </a:r>
            <a:r>
              <a:rPr lang="sl-SI" sz="2400" dirty="0" smtClean="0">
                <a:solidFill>
                  <a:schemeClr val="accent6">
                    <a:lumMod val="75000"/>
                  </a:schemeClr>
                </a:solidFill>
                <a:ea typeface="Calibri"/>
                <a:cs typeface="Helv"/>
              </a:rPr>
              <a:t>Janše</a:t>
            </a:r>
          </a:p>
          <a:p>
            <a:pPr marL="71120">
              <a:lnSpc>
                <a:spcPct val="115000"/>
              </a:lnSpc>
              <a:spcAft>
                <a:spcPts val="0"/>
              </a:spcAft>
              <a:tabLst>
                <a:tab pos="4500880" algn="l"/>
              </a:tabLst>
            </a:pPr>
            <a:r>
              <a:rPr lang="sl-SI" sz="2000" dirty="0" smtClean="0">
                <a:ea typeface="Calibri"/>
                <a:cs typeface="Helv"/>
              </a:rPr>
              <a:t> </a:t>
            </a:r>
            <a:r>
              <a:rPr lang="sl-SI" sz="2000" dirty="0">
                <a:ea typeface="Calibri"/>
                <a:cs typeface="Helv"/>
              </a:rPr>
              <a:t>(1734–1773), ki velja za </a:t>
            </a:r>
            <a:r>
              <a:rPr lang="sl-SI" sz="2000" b="1" dirty="0">
                <a:ea typeface="Calibri"/>
                <a:cs typeface="Helv"/>
              </a:rPr>
              <a:t>pionirja sodobnega čebelarstva </a:t>
            </a:r>
            <a:r>
              <a:rPr lang="sl-SI" sz="2000" b="1" dirty="0" smtClean="0">
                <a:ea typeface="Calibri"/>
                <a:cs typeface="Helv"/>
              </a:rPr>
              <a:t>in </a:t>
            </a:r>
            <a:r>
              <a:rPr lang="sl-SI" sz="2000" dirty="0" smtClean="0">
                <a:ea typeface="Calibri"/>
                <a:cs typeface="Helv"/>
              </a:rPr>
              <a:t>strokovnjaka v takratnem čebelarstvu. </a:t>
            </a:r>
            <a:endParaRPr lang="sl-SI" sz="2000" dirty="0">
              <a:ea typeface="Calibri"/>
              <a:cs typeface="Times New Roman"/>
            </a:endParaRPr>
          </a:p>
        </p:txBody>
      </p:sp>
      <p:sp>
        <p:nvSpPr>
          <p:cNvPr id="6" name="PoljeZBesedilom 5"/>
          <p:cNvSpPr txBox="1"/>
          <p:nvPr/>
        </p:nvSpPr>
        <p:spPr>
          <a:xfrm>
            <a:off x="1187624" y="443711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l-SI" dirty="0"/>
          </a:p>
        </p:txBody>
      </p:sp>
      <p:sp>
        <p:nvSpPr>
          <p:cNvPr id="7" name="PoljeZBesedilom 6"/>
          <p:cNvSpPr txBox="1"/>
          <p:nvPr/>
        </p:nvSpPr>
        <p:spPr>
          <a:xfrm>
            <a:off x="1115616" y="41490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l-SI" dirty="0"/>
          </a:p>
        </p:txBody>
      </p:sp>
      <p:pic>
        <p:nvPicPr>
          <p:cNvPr id="8" name="Slika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2629" y="3083043"/>
            <a:ext cx="2304256" cy="3077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976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jeZBesedilom 3"/>
          <p:cNvSpPr txBox="1"/>
          <p:nvPr/>
        </p:nvSpPr>
        <p:spPr>
          <a:xfrm>
            <a:off x="0" y="819646"/>
            <a:ext cx="7154587" cy="6254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15000"/>
              </a:lnSpc>
            </a:pPr>
            <a:r>
              <a:rPr lang="sl-SI" sz="3200" b="1" dirty="0">
                <a:solidFill>
                  <a:schemeClr val="accent6">
                    <a:lumMod val="75000"/>
                  </a:schemeClr>
                </a:solidFill>
                <a:ea typeface="Calibri"/>
                <a:cs typeface="Helv"/>
              </a:rPr>
              <a:t>Zakaj so čebele pomembne za človeštvo?</a:t>
            </a:r>
            <a:endParaRPr lang="sl-SI" sz="3200" dirty="0">
              <a:solidFill>
                <a:schemeClr val="accent6">
                  <a:lumMod val="75000"/>
                </a:schemeClr>
              </a:solidFill>
              <a:ea typeface="Calibri"/>
              <a:cs typeface="Times New Roman"/>
            </a:endParaRPr>
          </a:p>
        </p:txBody>
      </p:sp>
      <p:sp>
        <p:nvSpPr>
          <p:cNvPr id="2" name="PoljeZBesedilom 1"/>
          <p:cNvSpPr txBox="1"/>
          <p:nvPr/>
        </p:nvSpPr>
        <p:spPr>
          <a:xfrm>
            <a:off x="155642" y="1452692"/>
            <a:ext cx="6648606" cy="4271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</a:pPr>
            <a:r>
              <a:rPr lang="sl-SI" sz="2000" b="1" dirty="0">
                <a:solidFill>
                  <a:srgbClr val="000000"/>
                </a:solidFill>
                <a:ea typeface="Calibri"/>
                <a:cs typeface="Helv"/>
              </a:rPr>
              <a:t>Za jutrišnjo hrano v svetu: </a:t>
            </a:r>
            <a:endParaRPr lang="sl-SI" sz="2000" dirty="0">
              <a:ea typeface="Calibri"/>
              <a:cs typeface="Times New Roman"/>
            </a:endParaRPr>
          </a:p>
          <a:p>
            <a:pPr marL="28575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sl-SI" sz="2000" b="1" dirty="0">
                <a:solidFill>
                  <a:srgbClr val="000000"/>
                </a:solidFill>
                <a:ea typeface="Calibri"/>
                <a:cs typeface="Helv"/>
              </a:rPr>
              <a:t>vsaka tretja žlica hrane je odvisna od opraševanja</a:t>
            </a:r>
            <a:r>
              <a:rPr lang="sl-SI" sz="2000" dirty="0">
                <a:solidFill>
                  <a:srgbClr val="000000"/>
                </a:solidFill>
                <a:ea typeface="Calibri"/>
                <a:cs typeface="Helv"/>
              </a:rPr>
              <a:t>;</a:t>
            </a:r>
          </a:p>
          <a:p>
            <a:pPr marL="28575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sl-SI" sz="2000" b="1" dirty="0">
                <a:solidFill>
                  <a:srgbClr val="000000"/>
                </a:solidFill>
                <a:ea typeface="Calibri"/>
                <a:cs typeface="Helv"/>
              </a:rPr>
              <a:t>čebelji pridelki so bogat vir </a:t>
            </a:r>
            <a:r>
              <a:rPr lang="sl-SI" sz="2000" dirty="0">
                <a:solidFill>
                  <a:srgbClr val="000000"/>
                </a:solidFill>
                <a:ea typeface="Calibri"/>
                <a:cs typeface="Helv"/>
              </a:rPr>
              <a:t>nujno potrebnih hranil</a:t>
            </a:r>
            <a:r>
              <a:rPr lang="sl-SI" sz="2000" b="1" dirty="0">
                <a:solidFill>
                  <a:srgbClr val="000000"/>
                </a:solidFill>
                <a:ea typeface="Calibri"/>
                <a:cs typeface="Helv"/>
              </a:rPr>
              <a:t>.</a:t>
            </a:r>
          </a:p>
          <a:p>
            <a:pPr marL="285750" indent="-285750">
              <a:lnSpc>
                <a:spcPct val="115000"/>
              </a:lnSpc>
              <a:buFontTx/>
              <a:buChar char="-"/>
            </a:pPr>
            <a:endParaRPr lang="sl-SI" sz="1600" b="1" dirty="0">
              <a:ea typeface="Calibri"/>
              <a:cs typeface="Times New Roman"/>
            </a:endParaRPr>
          </a:p>
          <a:p>
            <a:pPr>
              <a:lnSpc>
                <a:spcPct val="0"/>
              </a:lnSpc>
            </a:pPr>
            <a:r>
              <a:rPr lang="sl-SI" sz="2000" dirty="0">
                <a:solidFill>
                  <a:srgbClr val="000000"/>
                </a:solidFill>
                <a:ea typeface="Calibri"/>
                <a:cs typeface="Helv"/>
              </a:rPr>
              <a:t> </a:t>
            </a:r>
            <a:r>
              <a:rPr lang="sl-SI" sz="2000" b="1" dirty="0" smtClean="0">
                <a:solidFill>
                  <a:srgbClr val="000000"/>
                </a:solidFill>
                <a:ea typeface="Calibri"/>
                <a:cs typeface="Helv"/>
              </a:rPr>
              <a:t>Za </a:t>
            </a:r>
            <a:r>
              <a:rPr lang="sl-SI" sz="2000" b="1" dirty="0">
                <a:solidFill>
                  <a:srgbClr val="000000"/>
                </a:solidFill>
                <a:ea typeface="Calibri"/>
                <a:cs typeface="Helv"/>
              </a:rPr>
              <a:t>trajnostno kmetijstvo in delovna mesta:</a:t>
            </a:r>
            <a:endParaRPr lang="sl-SI" sz="2000" dirty="0">
              <a:ea typeface="Calibri"/>
              <a:cs typeface="Times New Roman"/>
            </a:endParaRPr>
          </a:p>
          <a:p>
            <a:pPr marL="28575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sl-SI" sz="2000" dirty="0">
                <a:solidFill>
                  <a:srgbClr val="000000"/>
                </a:solidFill>
                <a:ea typeface="Calibri"/>
                <a:cs typeface="Helv"/>
              </a:rPr>
              <a:t>z opraševanjem </a:t>
            </a:r>
            <a:r>
              <a:rPr lang="sl-SI" sz="2000" b="1" dirty="0">
                <a:solidFill>
                  <a:srgbClr val="000000"/>
                </a:solidFill>
                <a:ea typeface="Calibri"/>
                <a:cs typeface="Helv"/>
              </a:rPr>
              <a:t>povečujejo kmetijsko pridelavo</a:t>
            </a:r>
            <a:r>
              <a:rPr lang="sl-SI" sz="2000" dirty="0">
                <a:solidFill>
                  <a:srgbClr val="000000"/>
                </a:solidFill>
                <a:ea typeface="Calibri"/>
                <a:cs typeface="Helv"/>
              </a:rPr>
              <a:t>;</a:t>
            </a:r>
          </a:p>
          <a:p>
            <a:pPr marL="28575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sl-SI" sz="2000" dirty="0">
                <a:solidFill>
                  <a:srgbClr val="000000"/>
                </a:solidFill>
                <a:ea typeface="Calibri"/>
                <a:cs typeface="Helv"/>
              </a:rPr>
              <a:t>milijonom ljudi zagotavljajo delovna mesta in so pomemben </a:t>
            </a:r>
            <a:r>
              <a:rPr lang="sl-SI" sz="2000" b="1" dirty="0">
                <a:solidFill>
                  <a:srgbClr val="000000"/>
                </a:solidFill>
                <a:ea typeface="Calibri"/>
                <a:cs typeface="Helv"/>
              </a:rPr>
              <a:t>vir prihodkov kmetov</a:t>
            </a:r>
            <a:r>
              <a:rPr lang="sl-SI" sz="2000" dirty="0">
                <a:solidFill>
                  <a:srgbClr val="000000"/>
                </a:solidFill>
                <a:ea typeface="Calibri"/>
                <a:cs typeface="Helv"/>
              </a:rPr>
              <a:t>.</a:t>
            </a:r>
          </a:p>
          <a:p>
            <a:pPr>
              <a:lnSpc>
                <a:spcPct val="115000"/>
              </a:lnSpc>
              <a:tabLst>
                <a:tab pos="3690620" algn="l"/>
              </a:tabLst>
            </a:pPr>
            <a:r>
              <a:rPr lang="sl-SI" sz="2000" b="1" dirty="0" smtClean="0">
                <a:solidFill>
                  <a:srgbClr val="000000"/>
                </a:solidFill>
                <a:ea typeface="Calibri"/>
                <a:cs typeface="Helv"/>
              </a:rPr>
              <a:t>Za </a:t>
            </a:r>
            <a:r>
              <a:rPr lang="sl-SI" sz="2000" b="1" dirty="0">
                <a:solidFill>
                  <a:srgbClr val="000000"/>
                </a:solidFill>
                <a:ea typeface="Calibri"/>
                <a:cs typeface="Helv"/>
              </a:rPr>
              <a:t>ohranjanje okolja:</a:t>
            </a:r>
            <a:endParaRPr lang="sl-SI" sz="2000" dirty="0">
              <a:ea typeface="Calibri"/>
              <a:cs typeface="Times New Roman"/>
            </a:endParaRPr>
          </a:p>
          <a:p>
            <a:pPr marL="285750" indent="-285750">
              <a:lnSpc>
                <a:spcPct val="115000"/>
              </a:lnSpc>
              <a:buFont typeface="Arial" panose="020B0604020202020204" pitchFamily="34" charset="0"/>
              <a:buChar char="•"/>
              <a:tabLst>
                <a:tab pos="3690620" algn="l"/>
              </a:tabLst>
            </a:pPr>
            <a:r>
              <a:rPr lang="sl-SI" sz="2000" b="1" dirty="0">
                <a:solidFill>
                  <a:srgbClr val="000000"/>
                </a:solidFill>
                <a:ea typeface="Calibri"/>
                <a:cs typeface="Helv"/>
              </a:rPr>
              <a:t>pozitivno vplivajo na celotni ekosistem </a:t>
            </a:r>
            <a:r>
              <a:rPr lang="sl-SI" sz="2000" dirty="0">
                <a:solidFill>
                  <a:srgbClr val="000000"/>
                </a:solidFill>
                <a:ea typeface="Calibri"/>
                <a:cs typeface="Helv"/>
              </a:rPr>
              <a:t>in ohranjanje biotske raznovrstnosti v naravi;</a:t>
            </a:r>
          </a:p>
          <a:p>
            <a:pPr marL="28575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sl-SI" sz="2000" dirty="0">
                <a:solidFill>
                  <a:srgbClr val="000000"/>
                </a:solidFill>
                <a:ea typeface="Calibri"/>
                <a:cs typeface="Helv"/>
              </a:rPr>
              <a:t>so dober biološki </a:t>
            </a:r>
            <a:r>
              <a:rPr lang="sl-SI" sz="2000" b="1" dirty="0">
                <a:solidFill>
                  <a:srgbClr val="000000"/>
                </a:solidFill>
                <a:ea typeface="Calibri"/>
                <a:cs typeface="Helv"/>
              </a:rPr>
              <a:t>pokazatelj onesnaženosti okolja</a:t>
            </a:r>
            <a:r>
              <a:rPr lang="sl-SI" sz="2000" dirty="0">
                <a:solidFill>
                  <a:srgbClr val="000000"/>
                </a:solidFill>
                <a:ea typeface="Calibri"/>
                <a:cs typeface="Helv"/>
              </a:rPr>
              <a:t>. </a:t>
            </a:r>
          </a:p>
          <a:p>
            <a:pPr>
              <a:lnSpc>
                <a:spcPct val="115000"/>
              </a:lnSpc>
            </a:pPr>
            <a:endParaRPr lang="sl-SI" sz="2000" dirty="0">
              <a:ea typeface="Calibri"/>
              <a:cs typeface="Times New Roman"/>
            </a:endParaRPr>
          </a:p>
        </p:txBody>
      </p:sp>
      <p:sp>
        <p:nvSpPr>
          <p:cNvPr id="8" name="AutoShape 6" descr="Rezultat iskanja slik za čebela nabira me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pic>
        <p:nvPicPr>
          <p:cNvPr id="2058" name="Picture 10" descr="Rezultat iskanja slik za čebela nabira m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3898" y="1314717"/>
            <a:ext cx="2632537" cy="2114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oljeZBesedilom 2"/>
          <p:cNvSpPr txBox="1"/>
          <p:nvPr/>
        </p:nvSpPr>
        <p:spPr>
          <a:xfrm>
            <a:off x="2195736" y="5493274"/>
            <a:ext cx="6750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>
                <a:hlinkClick r:id="rId3"/>
              </a:rPr>
              <a:t>https://www.youtube.com/watch?v=qlsbshOwbWs&amp;feature=youtu.be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0033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jeZBesedilom 2"/>
          <p:cNvSpPr txBox="1"/>
          <p:nvPr/>
        </p:nvSpPr>
        <p:spPr>
          <a:xfrm>
            <a:off x="35000" y="1585651"/>
            <a:ext cx="866095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 smtClean="0"/>
              <a:t>S</a:t>
            </a:r>
            <a:r>
              <a:rPr lang="sl-SI" sz="2400" b="1" dirty="0" smtClean="0"/>
              <a:t>o </a:t>
            </a:r>
            <a:r>
              <a:rPr lang="sl-SI" sz="2400" b="1" dirty="0"/>
              <a:t>ogroženi in nujno je, da jih zaščitimo</a:t>
            </a:r>
            <a:r>
              <a:rPr lang="sl-SI" sz="2400" dirty="0"/>
              <a:t>. Ogrožajo jih: </a:t>
            </a:r>
            <a:endParaRPr lang="sl-SI" sz="2400" dirty="0" smtClean="0"/>
          </a:p>
          <a:p>
            <a:r>
              <a:rPr lang="sl-SI" sz="2400" dirty="0" smtClean="0"/>
              <a:t>• </a:t>
            </a:r>
            <a:r>
              <a:rPr lang="sl-SI" sz="2400" b="1" dirty="0"/>
              <a:t>bolezni</a:t>
            </a:r>
            <a:r>
              <a:rPr lang="sl-SI" sz="2400" dirty="0"/>
              <a:t>, kot so </a:t>
            </a:r>
            <a:r>
              <a:rPr lang="sl-SI" sz="2400" dirty="0" smtClean="0"/>
              <a:t>varoza in </a:t>
            </a:r>
            <a:r>
              <a:rPr lang="sl-SI" sz="2400" dirty="0"/>
              <a:t>virusne </a:t>
            </a:r>
            <a:endParaRPr lang="sl-SI" sz="2400" dirty="0" smtClean="0"/>
          </a:p>
          <a:p>
            <a:r>
              <a:rPr lang="sl-SI" sz="2400" dirty="0" smtClean="0"/>
              <a:t>okužbe;</a:t>
            </a:r>
          </a:p>
          <a:p>
            <a:r>
              <a:rPr lang="sl-SI" sz="2400" dirty="0" smtClean="0"/>
              <a:t> </a:t>
            </a:r>
            <a:r>
              <a:rPr lang="sl-SI" sz="2400" dirty="0"/>
              <a:t>• </a:t>
            </a:r>
            <a:r>
              <a:rPr lang="sl-SI" sz="2400" b="1" dirty="0"/>
              <a:t>pomanjkanje virov hrane </a:t>
            </a:r>
            <a:r>
              <a:rPr lang="sl-SI" sz="2400" dirty="0"/>
              <a:t>zaradi intenzivnega </a:t>
            </a:r>
            <a:endParaRPr lang="sl-SI" sz="2400" dirty="0" smtClean="0"/>
          </a:p>
          <a:p>
            <a:r>
              <a:rPr lang="sl-SI" sz="2400" dirty="0" smtClean="0"/>
              <a:t>kmetijstva</a:t>
            </a:r>
          </a:p>
          <a:p>
            <a:r>
              <a:rPr lang="sl-SI" sz="2400" dirty="0" smtClean="0"/>
              <a:t> </a:t>
            </a:r>
            <a:r>
              <a:rPr lang="sl-SI" sz="2400" dirty="0"/>
              <a:t>(monokulture, pogoste košnje travnikov); </a:t>
            </a:r>
            <a:endParaRPr lang="sl-SI" sz="2400" dirty="0" smtClean="0"/>
          </a:p>
          <a:p>
            <a:r>
              <a:rPr lang="sl-SI" sz="2400" dirty="0" smtClean="0"/>
              <a:t>• </a:t>
            </a:r>
            <a:r>
              <a:rPr lang="sl-SI" sz="2400" b="1" dirty="0"/>
              <a:t>uporaba pesticidov </a:t>
            </a:r>
            <a:r>
              <a:rPr lang="sl-SI" sz="2400" dirty="0"/>
              <a:t>v kmetijstvu; </a:t>
            </a:r>
            <a:endParaRPr lang="sl-SI" sz="2400" dirty="0" smtClean="0"/>
          </a:p>
          <a:p>
            <a:r>
              <a:rPr lang="sl-SI" sz="2400" dirty="0" smtClean="0"/>
              <a:t>• </a:t>
            </a:r>
            <a:r>
              <a:rPr lang="sl-SI" sz="2400" b="1" dirty="0"/>
              <a:t>novi škodljivci</a:t>
            </a:r>
            <a:r>
              <a:rPr lang="sl-SI" sz="2400" dirty="0"/>
              <a:t>, ki se zaradi globalizacije hitreje </a:t>
            </a:r>
            <a:endParaRPr lang="sl-SI" sz="2400" dirty="0" smtClean="0"/>
          </a:p>
          <a:p>
            <a:r>
              <a:rPr lang="sl-SI" sz="2400" dirty="0" smtClean="0"/>
              <a:t>širijo </a:t>
            </a:r>
            <a:r>
              <a:rPr lang="sl-SI" sz="2400" dirty="0"/>
              <a:t>po svetu; </a:t>
            </a:r>
            <a:endParaRPr lang="sl-SI" sz="2400" dirty="0" smtClean="0"/>
          </a:p>
          <a:p>
            <a:r>
              <a:rPr lang="sl-SI" sz="2400" dirty="0" smtClean="0"/>
              <a:t>• </a:t>
            </a:r>
            <a:r>
              <a:rPr lang="sl-SI" sz="2400" b="1" dirty="0" smtClean="0"/>
              <a:t>rast </a:t>
            </a:r>
            <a:r>
              <a:rPr lang="sl-SI" sz="2400" b="1" dirty="0"/>
              <a:t>mest</a:t>
            </a:r>
            <a:r>
              <a:rPr lang="sl-SI" sz="2400" dirty="0"/>
              <a:t>, zaradi česar se </a:t>
            </a:r>
            <a:r>
              <a:rPr lang="sl-SI" sz="2400" dirty="0" smtClean="0"/>
              <a:t>jim krči njihov</a:t>
            </a:r>
            <a:endParaRPr lang="sl-SI" sz="2400" dirty="0" smtClean="0"/>
          </a:p>
          <a:p>
            <a:r>
              <a:rPr lang="sl-SI" sz="2400" dirty="0" smtClean="0"/>
              <a:t>življenjski </a:t>
            </a:r>
            <a:r>
              <a:rPr lang="sl-SI" sz="2400" dirty="0"/>
              <a:t>prostor</a:t>
            </a:r>
            <a:r>
              <a:rPr lang="sl-SI" sz="2400" dirty="0" smtClean="0"/>
              <a:t>;</a:t>
            </a:r>
          </a:p>
          <a:p>
            <a:r>
              <a:rPr lang="sl-SI" sz="2400" dirty="0" smtClean="0"/>
              <a:t> </a:t>
            </a:r>
            <a:r>
              <a:rPr lang="sl-SI" sz="2400" dirty="0"/>
              <a:t>• </a:t>
            </a:r>
            <a:r>
              <a:rPr lang="sl-SI" sz="2400" b="1" dirty="0"/>
              <a:t>podnebne spremembe</a:t>
            </a:r>
            <a:r>
              <a:rPr lang="sl-SI" sz="2400" dirty="0"/>
              <a:t>. </a:t>
            </a:r>
            <a:endParaRPr lang="sl-SI" sz="2400" dirty="0" smtClean="0"/>
          </a:p>
        </p:txBody>
      </p:sp>
      <p:sp>
        <p:nvSpPr>
          <p:cNvPr id="2" name="PoljeZBesedilom 1"/>
          <p:cNvSpPr txBox="1"/>
          <p:nvPr/>
        </p:nvSpPr>
        <p:spPr>
          <a:xfrm>
            <a:off x="-56506" y="1067455"/>
            <a:ext cx="8298574" cy="65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</a:pPr>
            <a:r>
              <a:rPr lang="sl-SI" sz="3200" b="1" dirty="0">
                <a:solidFill>
                  <a:schemeClr val="accent6">
                    <a:lumMod val="75000"/>
                  </a:schemeClr>
                </a:solidFill>
                <a:ea typeface="Calibri"/>
                <a:cs typeface="Helv"/>
              </a:rPr>
              <a:t>Ali so čebele in drugi opraševalci res </a:t>
            </a:r>
            <a:r>
              <a:rPr lang="sl-SI" sz="3200" b="1" dirty="0" smtClean="0">
                <a:solidFill>
                  <a:schemeClr val="accent6">
                    <a:lumMod val="75000"/>
                  </a:schemeClr>
                </a:solidFill>
                <a:ea typeface="Calibri"/>
                <a:cs typeface="Helv"/>
              </a:rPr>
              <a:t>ogroženi?</a:t>
            </a:r>
            <a:endParaRPr lang="sl-SI" sz="3200" b="1" dirty="0">
              <a:solidFill>
                <a:schemeClr val="accent6">
                  <a:lumMod val="75000"/>
                </a:schemeClr>
              </a:solidFill>
              <a:ea typeface="Calibri"/>
              <a:cs typeface="Times New Roman"/>
            </a:endParaRPr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0191" y="2260912"/>
            <a:ext cx="2849649" cy="1896312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sp>
        <p:nvSpPr>
          <p:cNvPr id="4" name="Šestkotnik 3"/>
          <p:cNvSpPr/>
          <p:nvPr/>
        </p:nvSpPr>
        <p:spPr>
          <a:xfrm>
            <a:off x="6732240" y="4365104"/>
            <a:ext cx="2160240" cy="1656184"/>
          </a:xfrm>
          <a:prstGeom prst="hexagon">
            <a:avLst/>
          </a:pr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b="1" dirty="0">
                <a:solidFill>
                  <a:schemeClr val="tx1"/>
                </a:solidFill>
                <a:ea typeface="Calibri"/>
                <a:cs typeface="Helv"/>
              </a:rPr>
              <a:t>V Evropi grozi izumrtje skoraj </a:t>
            </a:r>
          </a:p>
          <a:p>
            <a:pPr algn="ctr"/>
            <a:r>
              <a:rPr lang="sl-SI" b="1" dirty="0">
                <a:solidFill>
                  <a:schemeClr val="tx1"/>
                </a:solidFill>
                <a:ea typeface="Calibri"/>
                <a:cs typeface="Helv"/>
              </a:rPr>
              <a:t>10 % </a:t>
            </a:r>
          </a:p>
          <a:p>
            <a:pPr algn="ctr"/>
            <a:r>
              <a:rPr lang="sl-SI" b="1" dirty="0">
                <a:solidFill>
                  <a:schemeClr val="tx1"/>
                </a:solidFill>
                <a:ea typeface="Calibri"/>
                <a:cs typeface="Helv"/>
              </a:rPr>
              <a:t>vrst čebel!</a:t>
            </a:r>
            <a:endParaRPr lang="sl-SI" dirty="0">
              <a:solidFill>
                <a:schemeClr val="tx1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38561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jeZBesedilom 4"/>
          <p:cNvSpPr txBox="1"/>
          <p:nvPr/>
        </p:nvSpPr>
        <p:spPr>
          <a:xfrm>
            <a:off x="-3769" y="784804"/>
            <a:ext cx="88204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b="1" dirty="0" smtClean="0">
                <a:solidFill>
                  <a:schemeClr val="accent6">
                    <a:lumMod val="75000"/>
                  </a:schemeClr>
                </a:solidFill>
                <a:latin typeface="Helv"/>
                <a:ea typeface="Calibri"/>
                <a:cs typeface="Helv"/>
              </a:rPr>
              <a:t>5 stvari</a:t>
            </a:r>
            <a:r>
              <a:rPr lang="sl-SI" sz="3200" b="1" dirty="0">
                <a:solidFill>
                  <a:schemeClr val="accent6">
                    <a:lumMod val="75000"/>
                  </a:schemeClr>
                </a:solidFill>
                <a:latin typeface="Helv"/>
                <a:ea typeface="Calibri"/>
                <a:cs typeface="Helv"/>
              </a:rPr>
              <a:t>, ki jih lahko naredim za čebele </a:t>
            </a:r>
            <a:endParaRPr lang="sl-SI" sz="3200" dirty="0">
              <a:solidFill>
                <a:schemeClr val="accent6">
                  <a:lumMod val="75000"/>
                </a:schemeClr>
              </a:solidFill>
              <a:ea typeface="Calibri"/>
              <a:cs typeface="Times New Roman"/>
            </a:endParaRPr>
          </a:p>
        </p:txBody>
      </p:sp>
      <p:sp>
        <p:nvSpPr>
          <p:cNvPr id="3" name="PoljeZBesedilom 2"/>
          <p:cNvSpPr txBox="1"/>
          <p:nvPr/>
        </p:nvSpPr>
        <p:spPr>
          <a:xfrm>
            <a:off x="-22346" y="1381834"/>
            <a:ext cx="572066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4810" indent="-342900">
              <a:buFont typeface="+mj-lt"/>
              <a:buAutoNum type="arabicPeriod"/>
            </a:pPr>
            <a:r>
              <a:rPr lang="sl-SI" dirty="0" smtClean="0">
                <a:ea typeface="Calibri"/>
                <a:cs typeface="Helv"/>
              </a:rPr>
              <a:t>V okrasne namene </a:t>
            </a:r>
            <a:r>
              <a:rPr lang="sl-SI" b="1" dirty="0" smtClean="0">
                <a:ea typeface="Calibri"/>
                <a:cs typeface="Helv"/>
              </a:rPr>
              <a:t>sadim </a:t>
            </a:r>
            <a:r>
              <a:rPr lang="sl-SI" b="1" dirty="0">
                <a:ea typeface="Calibri"/>
                <a:cs typeface="Helv"/>
              </a:rPr>
              <a:t>in sejem medovite rastline </a:t>
            </a:r>
            <a:r>
              <a:rPr lang="sl-SI" dirty="0">
                <a:ea typeface="Calibri"/>
                <a:cs typeface="Helv"/>
              </a:rPr>
              <a:t>n</a:t>
            </a:r>
            <a:r>
              <a:rPr lang="sl-SI" dirty="0" smtClean="0">
                <a:ea typeface="Calibri"/>
                <a:cs typeface="Helv"/>
              </a:rPr>
              <a:t>a </a:t>
            </a:r>
            <a:r>
              <a:rPr lang="sl-SI" dirty="0">
                <a:ea typeface="Calibri"/>
                <a:cs typeface="Helv"/>
              </a:rPr>
              <a:t>balkonih, terasah, travnikih in </a:t>
            </a:r>
            <a:r>
              <a:rPr lang="sl-SI" dirty="0" smtClean="0">
                <a:ea typeface="Calibri"/>
                <a:cs typeface="Helv"/>
              </a:rPr>
              <a:t>vrtovih</a:t>
            </a:r>
          </a:p>
          <a:p>
            <a:pPr marL="384810" indent="-342900">
              <a:buFont typeface="+mj-lt"/>
              <a:buAutoNum type="arabicPeriod"/>
            </a:pPr>
            <a:endParaRPr lang="sl-SI" dirty="0">
              <a:ea typeface="Calibri"/>
              <a:cs typeface="Helv"/>
            </a:endParaRPr>
          </a:p>
          <a:p>
            <a:pPr marL="384810" indent="-342900">
              <a:buFont typeface="+mj-lt"/>
              <a:buAutoNum type="arabicPeriod"/>
            </a:pPr>
            <a:r>
              <a:rPr lang="sl-SI" dirty="0">
                <a:ea typeface="Calibri"/>
                <a:cs typeface="Helv"/>
              </a:rPr>
              <a:t>Doma na balkonu, terasi ali vrtu </a:t>
            </a:r>
            <a:r>
              <a:rPr lang="sl-SI" b="1" dirty="0">
                <a:ea typeface="Calibri"/>
                <a:cs typeface="Helv"/>
              </a:rPr>
              <a:t>postavim</a:t>
            </a:r>
            <a:r>
              <a:rPr lang="sl-SI" dirty="0">
                <a:ea typeface="Calibri"/>
                <a:cs typeface="Helv"/>
              </a:rPr>
              <a:t> </a:t>
            </a:r>
            <a:r>
              <a:rPr lang="sl-SI" b="1" dirty="0">
                <a:ea typeface="Calibri"/>
                <a:cs typeface="Helv"/>
              </a:rPr>
              <a:t>gnezdilnico za čebele </a:t>
            </a:r>
            <a:r>
              <a:rPr lang="sl-SI" dirty="0">
                <a:ea typeface="Calibri"/>
                <a:cs typeface="Helv"/>
              </a:rPr>
              <a:t>– lahko jo naredim sam ali pa jo kupim.</a:t>
            </a:r>
          </a:p>
          <a:p>
            <a:pPr marL="384810" indent="-342900">
              <a:buFont typeface="+mj-lt"/>
              <a:buAutoNum type="arabicPeriod"/>
            </a:pPr>
            <a:endParaRPr lang="sl-SI" b="1" dirty="0">
              <a:ea typeface="Calibri"/>
              <a:cs typeface="Helv"/>
            </a:endParaRPr>
          </a:p>
          <a:p>
            <a:pPr marL="384810" indent="-342900">
              <a:buFont typeface="+mj-lt"/>
              <a:buAutoNum type="arabicPeriod"/>
            </a:pPr>
            <a:r>
              <a:rPr lang="sl-SI" b="1" dirty="0">
                <a:ea typeface="Calibri"/>
                <a:cs typeface="Helv"/>
              </a:rPr>
              <a:t>Izogibam se košnji v času največjega razcveta rastlin </a:t>
            </a:r>
            <a:r>
              <a:rPr lang="sl-SI" dirty="0">
                <a:ea typeface="Calibri"/>
                <a:cs typeface="Helv"/>
              </a:rPr>
              <a:t>in kosim travo v večernih urah.</a:t>
            </a:r>
          </a:p>
          <a:p>
            <a:pPr marL="384810" indent="-342900">
              <a:buFont typeface="+mj-lt"/>
              <a:buAutoNum type="arabicPeriod"/>
            </a:pPr>
            <a:endParaRPr lang="sl-SI" dirty="0">
              <a:ea typeface="Calibri"/>
              <a:cs typeface="Helv"/>
            </a:endParaRPr>
          </a:p>
          <a:p>
            <a:pPr marL="384810" indent="-342900">
              <a:buFont typeface="+mj-lt"/>
              <a:buAutoNum type="arabicPeriod"/>
            </a:pPr>
            <a:r>
              <a:rPr lang="sl-SI" dirty="0">
                <a:ea typeface="Calibri"/>
                <a:cs typeface="Helv"/>
              </a:rPr>
              <a:t>Če že škropim, </a:t>
            </a:r>
            <a:r>
              <a:rPr lang="sl-SI" dirty="0" smtClean="0">
                <a:ea typeface="Calibri"/>
                <a:cs typeface="Helv"/>
              </a:rPr>
              <a:t>uporabljam </a:t>
            </a:r>
            <a:r>
              <a:rPr lang="sl-SI" dirty="0">
                <a:ea typeface="Calibri"/>
                <a:cs typeface="Helv"/>
              </a:rPr>
              <a:t>čebelam </a:t>
            </a:r>
            <a:r>
              <a:rPr lang="sl-SI" b="1" dirty="0">
                <a:ea typeface="Calibri"/>
                <a:cs typeface="Helv"/>
              </a:rPr>
              <a:t>neškodljive pesticide </a:t>
            </a:r>
            <a:r>
              <a:rPr lang="sl-SI" dirty="0">
                <a:ea typeface="Calibri"/>
                <a:cs typeface="Helv"/>
              </a:rPr>
              <a:t>in škropim v brezvetrnem vremenu zgodaj zjutraj ali pozno zvečer, ko se čebele umaknejo v panje.</a:t>
            </a:r>
          </a:p>
          <a:p>
            <a:pPr marL="384810" indent="-342900">
              <a:buFont typeface="+mj-lt"/>
              <a:buAutoNum type="arabicPeriod"/>
            </a:pPr>
            <a:endParaRPr lang="sl-SI" b="1" dirty="0">
              <a:ea typeface="Calibri"/>
              <a:cs typeface="Helv"/>
            </a:endParaRPr>
          </a:p>
          <a:p>
            <a:pPr marL="384810" indent="-342900">
              <a:buFont typeface="+mj-lt"/>
              <a:buAutoNum type="arabicPeriod"/>
            </a:pPr>
            <a:r>
              <a:rPr lang="sl-SI" b="1" dirty="0">
                <a:ea typeface="Calibri"/>
                <a:cs typeface="Helv"/>
              </a:rPr>
              <a:t>Ozaveščam otroke in mladostnike </a:t>
            </a:r>
            <a:r>
              <a:rPr lang="sl-SI" dirty="0">
                <a:ea typeface="Calibri"/>
                <a:cs typeface="Helv"/>
              </a:rPr>
              <a:t>o pomenu čebel ter </a:t>
            </a:r>
            <a:r>
              <a:rPr lang="sl-SI" b="1" dirty="0">
                <a:ea typeface="Calibri"/>
                <a:cs typeface="Helv"/>
              </a:rPr>
              <a:t>kupujem </a:t>
            </a:r>
            <a:r>
              <a:rPr lang="sl-SI" dirty="0">
                <a:ea typeface="Calibri"/>
                <a:cs typeface="Helv"/>
              </a:rPr>
              <a:t>med in </a:t>
            </a:r>
            <a:r>
              <a:rPr lang="sl-SI" dirty="0" smtClean="0">
                <a:ea typeface="Calibri"/>
                <a:cs typeface="Helv"/>
              </a:rPr>
              <a:t>čebelje </a:t>
            </a:r>
            <a:r>
              <a:rPr lang="sl-SI" dirty="0">
                <a:ea typeface="Calibri"/>
                <a:cs typeface="Helv"/>
              </a:rPr>
              <a:t>pridelke </a:t>
            </a:r>
            <a:r>
              <a:rPr lang="sl-SI" b="1" dirty="0">
                <a:ea typeface="Calibri"/>
                <a:cs typeface="Helv"/>
              </a:rPr>
              <a:t>pri lokalnem čebelarju</a:t>
            </a:r>
            <a:r>
              <a:rPr lang="sl-SI" dirty="0">
                <a:ea typeface="Calibri"/>
                <a:cs typeface="Helv"/>
              </a:rPr>
              <a:t>.</a:t>
            </a:r>
            <a:endParaRPr lang="sl-SI" dirty="0">
              <a:ea typeface="Calibri"/>
              <a:cs typeface="Times New Roman"/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7617" y="1369579"/>
            <a:ext cx="2333975" cy="1748228"/>
          </a:xfrm>
          <a:prstGeom prst="rect">
            <a:avLst/>
          </a:prstGeom>
        </p:spPr>
      </p:pic>
      <p:sp>
        <p:nvSpPr>
          <p:cNvPr id="6" name="PoljeZBesedilom 5"/>
          <p:cNvSpPr txBox="1"/>
          <p:nvPr/>
        </p:nvSpPr>
        <p:spPr>
          <a:xfrm>
            <a:off x="7452320" y="494116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l-SI" dirty="0"/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7504" y="3246104"/>
            <a:ext cx="188992" cy="365792"/>
          </a:xfrm>
          <a:prstGeom prst="rect">
            <a:avLst/>
          </a:prstGeom>
        </p:spPr>
      </p:pic>
      <p:sp>
        <p:nvSpPr>
          <p:cNvPr id="8" name="PoljeZBesedilom 7"/>
          <p:cNvSpPr txBox="1"/>
          <p:nvPr/>
        </p:nvSpPr>
        <p:spPr>
          <a:xfrm>
            <a:off x="6732240" y="494116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l-SI" dirty="0"/>
          </a:p>
        </p:txBody>
      </p:sp>
      <p:pic>
        <p:nvPicPr>
          <p:cNvPr id="9" name="Slika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4759" y="2725323"/>
            <a:ext cx="2523066" cy="1492814"/>
          </a:xfrm>
          <a:prstGeom prst="rect">
            <a:avLst/>
          </a:prstGeom>
        </p:spPr>
      </p:pic>
      <p:pic>
        <p:nvPicPr>
          <p:cNvPr id="1028" name="Picture 4" descr="Rezultat iskanja slik za čebelji izdelki me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3099" y="4277411"/>
            <a:ext cx="3258441" cy="1327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3248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jeZBesedilom 3"/>
          <p:cNvSpPr txBox="1"/>
          <p:nvPr/>
        </p:nvSpPr>
        <p:spPr>
          <a:xfrm>
            <a:off x="0" y="820223"/>
            <a:ext cx="774035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4000" b="1" dirty="0">
                <a:solidFill>
                  <a:schemeClr val="accent6">
                    <a:lumMod val="75000"/>
                  </a:schemeClr>
                </a:solidFill>
              </a:rPr>
              <a:t>Medovite rastline v naši </a:t>
            </a:r>
            <a:r>
              <a:rPr lang="sl-SI" sz="4000" b="1" dirty="0" smtClean="0">
                <a:solidFill>
                  <a:schemeClr val="accent6">
                    <a:lumMod val="75000"/>
                  </a:schemeClr>
                </a:solidFill>
              </a:rPr>
              <a:t>bližini-</a:t>
            </a:r>
          </a:p>
          <a:p>
            <a:endParaRPr lang="sl-SI" sz="4000" b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sl-SI" sz="2000" dirty="0" smtClean="0"/>
              <a:t>sadno </a:t>
            </a:r>
            <a:r>
              <a:rPr lang="sl-SI" sz="2000" dirty="0"/>
              <a:t>drevje, paprike, bučke, paradižnik, jagode, sivka, meta</a:t>
            </a:r>
            <a:r>
              <a:rPr lang="sl-SI" sz="2000" dirty="0" smtClean="0"/>
              <a:t>,</a:t>
            </a:r>
          </a:p>
          <a:p>
            <a:r>
              <a:rPr lang="sl-SI" sz="2000" dirty="0" smtClean="0"/>
              <a:t> </a:t>
            </a:r>
            <a:r>
              <a:rPr lang="sl-SI" sz="2000" dirty="0"/>
              <a:t>rožmarin, borovnice, akacija, žajbelj, origano, timijan, melisa, </a:t>
            </a:r>
            <a:endParaRPr lang="sl-SI" sz="2000" dirty="0" smtClean="0"/>
          </a:p>
          <a:p>
            <a:r>
              <a:rPr lang="sl-SI" sz="2000" dirty="0" smtClean="0"/>
              <a:t>bazilika</a:t>
            </a:r>
            <a:r>
              <a:rPr lang="sl-SI" sz="2000" dirty="0"/>
              <a:t>, smreka, ribez, jelka, javor, lipa, dišeče </a:t>
            </a:r>
            <a:r>
              <a:rPr lang="sl-SI" sz="2000" dirty="0" smtClean="0"/>
              <a:t>vrtnice</a:t>
            </a:r>
            <a:endParaRPr lang="sl-SI" sz="2000" dirty="0"/>
          </a:p>
        </p:txBody>
      </p:sp>
      <p:pic>
        <p:nvPicPr>
          <p:cNvPr id="1026" name="Picture 2" descr="https://sites.google.com/site/cebelarstvokristovic/_/rsrc/1353275677276/medovite-rastline/Lavander_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0799" y="3417538"/>
            <a:ext cx="2613137" cy="1959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oljeZBesedilom 2"/>
          <p:cNvSpPr txBox="1"/>
          <p:nvPr/>
        </p:nvSpPr>
        <p:spPr>
          <a:xfrm>
            <a:off x="11220673" y="356525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l-SI" dirty="0"/>
          </a:p>
        </p:txBody>
      </p:sp>
      <p:pic>
        <p:nvPicPr>
          <p:cNvPr id="1028" name="Picture 4" descr="Rezultat iskanja slik za medovite rastl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3936" y="3443831"/>
            <a:ext cx="1565587" cy="2352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oljeZBesedilom 4"/>
          <p:cNvSpPr txBox="1"/>
          <p:nvPr/>
        </p:nvSpPr>
        <p:spPr>
          <a:xfrm>
            <a:off x="2195736" y="41490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l-SI" dirty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1439" y="3798267"/>
            <a:ext cx="2664296" cy="1998222"/>
          </a:xfrm>
          <a:prstGeom prst="rect">
            <a:avLst/>
          </a:prstGeom>
        </p:spPr>
      </p:pic>
      <p:pic>
        <p:nvPicPr>
          <p:cNvPr id="1030" name="Picture 6" descr="Rezultat iskanja slik za zeliščni vr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0191" y="1368682"/>
            <a:ext cx="2515638" cy="1886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260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jeZBesedilom 2"/>
          <p:cNvSpPr txBox="1"/>
          <p:nvPr/>
        </p:nvSpPr>
        <p:spPr>
          <a:xfrm>
            <a:off x="11220673" y="356525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l-SI" dirty="0"/>
          </a:p>
        </p:txBody>
      </p:sp>
      <p:sp>
        <p:nvSpPr>
          <p:cNvPr id="5" name="PoljeZBesedilom 4"/>
          <p:cNvSpPr txBox="1"/>
          <p:nvPr/>
        </p:nvSpPr>
        <p:spPr>
          <a:xfrm>
            <a:off x="2195736" y="41490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l-SI" dirty="0"/>
          </a:p>
        </p:txBody>
      </p:sp>
      <p:sp>
        <p:nvSpPr>
          <p:cNvPr id="2" name="PoljeZBesedilom 1"/>
          <p:cNvSpPr txBox="1"/>
          <p:nvPr/>
        </p:nvSpPr>
        <p:spPr>
          <a:xfrm>
            <a:off x="487864" y="826178"/>
            <a:ext cx="36004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3200" b="1" dirty="0" smtClean="0">
                <a:solidFill>
                  <a:schemeClr val="accent6">
                    <a:lumMod val="75000"/>
                  </a:schemeClr>
                </a:solidFill>
              </a:rPr>
              <a:t>Čebelarji v Sloveniji </a:t>
            </a:r>
            <a:endParaRPr lang="sl-SI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" name="PoljeZBesedilom 12"/>
          <p:cNvSpPr txBox="1"/>
          <p:nvPr/>
        </p:nvSpPr>
        <p:spPr>
          <a:xfrm>
            <a:off x="5372472" y="257328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l-SI" dirty="0"/>
          </a:p>
        </p:txBody>
      </p:sp>
      <p:sp>
        <p:nvSpPr>
          <p:cNvPr id="10" name="PoljeZBesedilom 9"/>
          <p:cNvSpPr txBox="1"/>
          <p:nvPr/>
        </p:nvSpPr>
        <p:spPr>
          <a:xfrm>
            <a:off x="0" y="1410953"/>
            <a:ext cx="6300193" cy="4839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lnSpc>
                <a:spcPct val="115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sl-SI" sz="2000" dirty="0">
                <a:solidFill>
                  <a:srgbClr val="000000"/>
                </a:solidFill>
                <a:ea typeface="Calibri"/>
                <a:cs typeface="Verdana"/>
              </a:rPr>
              <a:t>s</a:t>
            </a:r>
            <a:r>
              <a:rPr lang="sl-SI" sz="2000" dirty="0" smtClean="0">
                <a:solidFill>
                  <a:srgbClr val="000000"/>
                </a:solidFill>
                <a:ea typeface="Calibri"/>
                <a:cs typeface="Verdana"/>
              </a:rPr>
              <a:t>mo v </a:t>
            </a:r>
            <a:r>
              <a:rPr lang="sl-SI" sz="2000" b="1" dirty="0" smtClean="0">
                <a:solidFill>
                  <a:srgbClr val="000000"/>
                </a:solidFill>
                <a:ea typeface="Calibri"/>
                <a:cs typeface="Verdana"/>
              </a:rPr>
              <a:t>svetovnem vrhu </a:t>
            </a:r>
            <a:r>
              <a:rPr lang="sl-SI" sz="2000" b="1" dirty="0">
                <a:solidFill>
                  <a:srgbClr val="000000"/>
                </a:solidFill>
                <a:ea typeface="Calibri"/>
                <a:cs typeface="Verdana"/>
              </a:rPr>
              <a:t>po številu čebelarjev na prebivalca </a:t>
            </a:r>
            <a:r>
              <a:rPr lang="sl-SI" sz="2000" dirty="0">
                <a:solidFill>
                  <a:srgbClr val="000000"/>
                </a:solidFill>
                <a:ea typeface="Calibri"/>
                <a:cs typeface="Verdana"/>
              </a:rPr>
              <a:t>- vsak </a:t>
            </a:r>
            <a:r>
              <a:rPr lang="sl-SI" sz="2000" dirty="0" smtClean="0">
                <a:solidFill>
                  <a:srgbClr val="000000"/>
                </a:solidFill>
                <a:ea typeface="Calibri"/>
                <a:cs typeface="Verdana"/>
              </a:rPr>
              <a:t>200 prebivalec </a:t>
            </a:r>
            <a:r>
              <a:rPr lang="sl-SI" sz="2000" dirty="0">
                <a:solidFill>
                  <a:srgbClr val="000000"/>
                </a:solidFill>
                <a:ea typeface="Calibri"/>
                <a:cs typeface="Verdana"/>
              </a:rPr>
              <a:t>je </a:t>
            </a:r>
            <a:r>
              <a:rPr lang="sl-SI" sz="2000" dirty="0" smtClean="0">
                <a:solidFill>
                  <a:srgbClr val="000000"/>
                </a:solidFill>
                <a:ea typeface="Calibri"/>
                <a:cs typeface="Verdana"/>
              </a:rPr>
              <a:t>čebelar</a:t>
            </a:r>
          </a:p>
          <a:p>
            <a:pPr marL="285750" lvl="0" indent="-285750">
              <a:lnSpc>
                <a:spcPct val="115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sl-SI" sz="2000" b="1" dirty="0" smtClean="0">
                <a:solidFill>
                  <a:srgbClr val="000000"/>
                </a:solidFill>
                <a:ea typeface="Calibri"/>
                <a:cs typeface="Verdana"/>
              </a:rPr>
              <a:t>prva </a:t>
            </a:r>
            <a:r>
              <a:rPr lang="sl-SI" sz="2000" b="1" dirty="0" smtClean="0">
                <a:solidFill>
                  <a:srgbClr val="000000"/>
                </a:solidFill>
                <a:ea typeface="Calibri"/>
                <a:cs typeface="Verdana"/>
              </a:rPr>
              <a:t>članica </a:t>
            </a:r>
            <a:r>
              <a:rPr lang="sl-SI" sz="2000" b="1" dirty="0">
                <a:solidFill>
                  <a:srgbClr val="000000"/>
                </a:solidFill>
                <a:ea typeface="Calibri"/>
                <a:cs typeface="Verdana"/>
              </a:rPr>
              <a:t>EU</a:t>
            </a:r>
            <a:r>
              <a:rPr lang="sl-SI" sz="2000" dirty="0">
                <a:solidFill>
                  <a:srgbClr val="000000"/>
                </a:solidFill>
                <a:ea typeface="Calibri"/>
                <a:cs typeface="Verdana"/>
              </a:rPr>
              <a:t>, ki je čebele </a:t>
            </a:r>
            <a:r>
              <a:rPr lang="sl-SI" sz="2000" b="1" dirty="0" smtClean="0">
                <a:solidFill>
                  <a:srgbClr val="000000"/>
                </a:solidFill>
                <a:ea typeface="Calibri"/>
                <a:cs typeface="Verdana"/>
              </a:rPr>
              <a:t>zaščitila z zakonom</a:t>
            </a:r>
            <a:r>
              <a:rPr lang="sl-SI" sz="2000" dirty="0" smtClean="0">
                <a:solidFill>
                  <a:srgbClr val="000000"/>
                </a:solidFill>
                <a:ea typeface="Calibri"/>
                <a:cs typeface="Verdana"/>
              </a:rPr>
              <a:t>.</a:t>
            </a:r>
            <a:endParaRPr lang="sl-SI" sz="2000" dirty="0">
              <a:ea typeface="Calibri"/>
              <a:cs typeface="Times New Roman"/>
            </a:endParaRPr>
          </a:p>
          <a:p>
            <a:pPr marL="285750" lvl="0" indent="-285750">
              <a:lnSpc>
                <a:spcPct val="115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sl-SI" sz="2000" dirty="0" smtClean="0">
                <a:solidFill>
                  <a:srgbClr val="000000"/>
                </a:solidFill>
                <a:ea typeface="Calibri"/>
                <a:cs typeface="Verdana"/>
              </a:rPr>
              <a:t>med </a:t>
            </a:r>
            <a:r>
              <a:rPr lang="sl-SI" sz="2000" b="1" dirty="0">
                <a:solidFill>
                  <a:srgbClr val="000000"/>
                </a:solidFill>
                <a:ea typeface="Calibri"/>
                <a:cs typeface="Verdana"/>
              </a:rPr>
              <a:t>prvimi </a:t>
            </a:r>
            <a:r>
              <a:rPr lang="sl-SI" sz="2000" b="1" dirty="0" smtClean="0">
                <a:solidFill>
                  <a:srgbClr val="000000"/>
                </a:solidFill>
                <a:ea typeface="Calibri"/>
                <a:cs typeface="Verdana"/>
              </a:rPr>
              <a:t>državami EU  leta 2011 </a:t>
            </a:r>
            <a:r>
              <a:rPr lang="sl-SI" sz="2000" dirty="0">
                <a:solidFill>
                  <a:srgbClr val="000000"/>
                </a:solidFill>
                <a:ea typeface="Calibri"/>
                <a:cs typeface="Verdana"/>
              </a:rPr>
              <a:t>na svojem ozemlju </a:t>
            </a:r>
            <a:r>
              <a:rPr lang="sl-SI" sz="2000" b="1" dirty="0" smtClean="0">
                <a:solidFill>
                  <a:srgbClr val="000000"/>
                </a:solidFill>
                <a:ea typeface="Calibri"/>
                <a:cs typeface="Verdana"/>
              </a:rPr>
              <a:t>prepovemo </a:t>
            </a:r>
            <a:r>
              <a:rPr lang="sl-SI" sz="2000" b="1" dirty="0">
                <a:solidFill>
                  <a:srgbClr val="000000"/>
                </a:solidFill>
                <a:ea typeface="Calibri"/>
                <a:cs typeface="Verdana"/>
              </a:rPr>
              <a:t>uporabo </a:t>
            </a:r>
            <a:r>
              <a:rPr lang="sl-SI" sz="2000" dirty="0">
                <a:solidFill>
                  <a:srgbClr val="000000"/>
                </a:solidFill>
                <a:ea typeface="Calibri"/>
                <a:cs typeface="Verdana"/>
              </a:rPr>
              <a:t>nekaterih čebelam najbolj škodljivih </a:t>
            </a:r>
            <a:r>
              <a:rPr lang="sl-SI" sz="2000" b="1" dirty="0">
                <a:solidFill>
                  <a:srgbClr val="000000"/>
                </a:solidFill>
                <a:ea typeface="Calibri"/>
                <a:cs typeface="Verdana"/>
              </a:rPr>
              <a:t>pesticidov</a:t>
            </a:r>
            <a:r>
              <a:rPr lang="sl-SI" sz="2000" dirty="0">
                <a:solidFill>
                  <a:srgbClr val="000000"/>
                </a:solidFill>
                <a:ea typeface="Calibri"/>
                <a:cs typeface="Verdana"/>
              </a:rPr>
              <a:t>.</a:t>
            </a:r>
            <a:r>
              <a:rPr lang="sl-SI" sz="2000" i="1" dirty="0">
                <a:solidFill>
                  <a:srgbClr val="000000"/>
                </a:solidFill>
                <a:ea typeface="Calibri"/>
                <a:cs typeface="Helv"/>
              </a:rPr>
              <a:t> </a:t>
            </a:r>
            <a:endParaRPr lang="sl-SI" sz="2000" i="1" dirty="0" smtClean="0">
              <a:solidFill>
                <a:srgbClr val="000000"/>
              </a:solidFill>
              <a:ea typeface="Calibri"/>
              <a:cs typeface="Helv"/>
            </a:endParaRPr>
          </a:p>
          <a:p>
            <a:pPr marL="285750" lvl="0" indent="-285750">
              <a:lnSpc>
                <a:spcPct val="115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sl-SI" sz="2000" dirty="0">
                <a:solidFill>
                  <a:srgbClr val="000000"/>
                </a:solidFill>
                <a:ea typeface="Calibri"/>
                <a:cs typeface="Helv"/>
              </a:rPr>
              <a:t>znani po </a:t>
            </a:r>
            <a:r>
              <a:rPr lang="sl-SI" sz="2000" b="1" dirty="0">
                <a:solidFill>
                  <a:srgbClr val="000000"/>
                </a:solidFill>
                <a:ea typeface="Calibri"/>
                <a:cs typeface="Helv"/>
              </a:rPr>
              <a:t>strokovnosti, </a:t>
            </a:r>
            <a:r>
              <a:rPr lang="sl-SI" sz="2000" dirty="0" smtClean="0">
                <a:solidFill>
                  <a:srgbClr val="000000"/>
                </a:solidFill>
                <a:ea typeface="Calibri"/>
                <a:cs typeface="Helv"/>
              </a:rPr>
              <a:t>ter </a:t>
            </a:r>
            <a:r>
              <a:rPr lang="sl-SI" sz="2000" dirty="0">
                <a:solidFill>
                  <a:srgbClr val="000000"/>
                </a:solidFill>
                <a:ea typeface="Calibri"/>
                <a:cs typeface="Helv"/>
              </a:rPr>
              <a:t>posebnostih, kot so pobarvane </a:t>
            </a:r>
            <a:r>
              <a:rPr lang="sl-SI" sz="2000" b="1" dirty="0">
                <a:solidFill>
                  <a:srgbClr val="000000"/>
                </a:solidFill>
                <a:ea typeface="Calibri"/>
                <a:cs typeface="Helv"/>
              </a:rPr>
              <a:t>panjske končnice, čebelnjaki </a:t>
            </a:r>
            <a:r>
              <a:rPr lang="sl-SI" sz="2000" b="1" dirty="0" smtClean="0">
                <a:solidFill>
                  <a:srgbClr val="000000"/>
                </a:solidFill>
                <a:ea typeface="Calibri"/>
                <a:cs typeface="Helv"/>
              </a:rPr>
              <a:t>in</a:t>
            </a:r>
          </a:p>
          <a:p>
            <a:pPr lvl="0">
              <a:lnSpc>
                <a:spcPct val="115000"/>
              </a:lnSpc>
              <a:spcBef>
                <a:spcPts val="300"/>
              </a:spcBef>
            </a:pPr>
            <a:r>
              <a:rPr lang="sl-SI" sz="2000" b="1" dirty="0">
                <a:solidFill>
                  <a:srgbClr val="000000"/>
                </a:solidFill>
                <a:ea typeface="Calibri"/>
                <a:cs typeface="Helv"/>
              </a:rPr>
              <a:t> </a:t>
            </a:r>
            <a:r>
              <a:rPr lang="sl-SI" sz="2000" b="1" dirty="0" smtClean="0">
                <a:solidFill>
                  <a:srgbClr val="000000"/>
                </a:solidFill>
                <a:ea typeface="Calibri"/>
                <a:cs typeface="Helv"/>
              </a:rPr>
              <a:t>     </a:t>
            </a:r>
            <a:r>
              <a:rPr lang="sl-SI" sz="2000" b="1" dirty="0">
                <a:solidFill>
                  <a:srgbClr val="000000"/>
                </a:solidFill>
                <a:ea typeface="Calibri"/>
                <a:cs typeface="Helv"/>
              </a:rPr>
              <a:t>tradicionalni panji</a:t>
            </a:r>
            <a:r>
              <a:rPr lang="sl-SI" sz="2000" dirty="0">
                <a:solidFill>
                  <a:srgbClr val="000000"/>
                </a:solidFill>
                <a:ea typeface="Calibri"/>
                <a:cs typeface="Helv"/>
              </a:rPr>
              <a:t>.</a:t>
            </a:r>
            <a:endParaRPr lang="sl-SI" sz="2000" dirty="0">
              <a:ea typeface="Calibri"/>
              <a:cs typeface="Times New Roman"/>
            </a:endParaRPr>
          </a:p>
          <a:p>
            <a:pPr marL="285750" lvl="0" indent="-285750">
              <a:lnSpc>
                <a:spcPct val="115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sl-SI" sz="2000" dirty="0" smtClean="0">
                <a:solidFill>
                  <a:srgbClr val="000000"/>
                </a:solidFill>
                <a:ea typeface="Calibri"/>
                <a:cs typeface="Helv"/>
              </a:rPr>
              <a:t>avtohtona </a:t>
            </a:r>
            <a:r>
              <a:rPr lang="sl-SI" sz="2000" b="1" dirty="0">
                <a:solidFill>
                  <a:srgbClr val="000000"/>
                </a:solidFill>
                <a:ea typeface="Calibri"/>
                <a:cs typeface="Helv"/>
              </a:rPr>
              <a:t>kranjska </a:t>
            </a:r>
            <a:r>
              <a:rPr lang="sl-SI" sz="2000" b="1" dirty="0" smtClean="0">
                <a:solidFill>
                  <a:srgbClr val="000000"/>
                </a:solidFill>
                <a:ea typeface="Calibri"/>
                <a:cs typeface="Helv"/>
              </a:rPr>
              <a:t>sivka</a:t>
            </a:r>
            <a:r>
              <a:rPr lang="sl-SI" sz="2000" i="1" dirty="0">
                <a:solidFill>
                  <a:srgbClr val="000000"/>
                </a:solidFill>
                <a:ea typeface="Calibri"/>
                <a:cs typeface="Helv"/>
              </a:rPr>
              <a:t> (</a:t>
            </a:r>
            <a:r>
              <a:rPr lang="sl-SI" sz="2000" i="1" dirty="0" err="1">
                <a:solidFill>
                  <a:srgbClr val="000000"/>
                </a:solidFill>
                <a:ea typeface="Calibri"/>
                <a:cs typeface="Helv"/>
              </a:rPr>
              <a:t>Apis</a:t>
            </a:r>
            <a:r>
              <a:rPr lang="sl-SI" sz="2000" i="1" dirty="0">
                <a:solidFill>
                  <a:srgbClr val="000000"/>
                </a:solidFill>
                <a:ea typeface="Calibri"/>
                <a:cs typeface="Helv"/>
              </a:rPr>
              <a:t> </a:t>
            </a:r>
            <a:r>
              <a:rPr lang="sl-SI" sz="2000" i="1" dirty="0" err="1">
                <a:solidFill>
                  <a:srgbClr val="000000"/>
                </a:solidFill>
                <a:ea typeface="Calibri"/>
                <a:cs typeface="Helv"/>
              </a:rPr>
              <a:t>mellifera</a:t>
            </a:r>
            <a:r>
              <a:rPr lang="sl-SI" sz="2000" i="1" dirty="0">
                <a:solidFill>
                  <a:srgbClr val="000000"/>
                </a:solidFill>
                <a:ea typeface="Calibri"/>
                <a:cs typeface="Helv"/>
              </a:rPr>
              <a:t> </a:t>
            </a:r>
            <a:r>
              <a:rPr lang="sl-SI" sz="2000" i="1" dirty="0" err="1">
                <a:solidFill>
                  <a:srgbClr val="000000"/>
                </a:solidFill>
                <a:ea typeface="Calibri"/>
                <a:cs typeface="Helv"/>
              </a:rPr>
              <a:t>carnica</a:t>
            </a:r>
            <a:r>
              <a:rPr lang="sl-SI" sz="2000" i="1" dirty="0" smtClean="0">
                <a:solidFill>
                  <a:srgbClr val="000000"/>
                </a:solidFill>
                <a:ea typeface="Calibri"/>
                <a:cs typeface="Helv"/>
              </a:rPr>
              <a:t>)</a:t>
            </a:r>
            <a:r>
              <a:rPr lang="sl-SI" sz="2000" b="1" dirty="0" smtClean="0">
                <a:solidFill>
                  <a:srgbClr val="000000"/>
                </a:solidFill>
                <a:ea typeface="Calibri"/>
                <a:cs typeface="Helv"/>
              </a:rPr>
              <a:t>, ki je del slovenske narodne identitete</a:t>
            </a:r>
            <a:r>
              <a:rPr lang="sl-SI" sz="2000" dirty="0" smtClean="0">
                <a:solidFill>
                  <a:srgbClr val="000000"/>
                </a:solidFill>
                <a:ea typeface="Calibri"/>
                <a:cs typeface="Helv"/>
              </a:rPr>
              <a:t>,</a:t>
            </a:r>
            <a:r>
              <a:rPr lang="sl-SI" sz="2000" b="1" dirty="0" smtClean="0">
                <a:solidFill>
                  <a:srgbClr val="000000"/>
                </a:solidFill>
                <a:ea typeface="Calibri"/>
                <a:cs typeface="Helv"/>
              </a:rPr>
              <a:t> </a:t>
            </a:r>
            <a:r>
              <a:rPr lang="sl-SI" sz="2000" dirty="0" smtClean="0">
                <a:solidFill>
                  <a:srgbClr val="000000"/>
                </a:solidFill>
                <a:ea typeface="Calibri"/>
                <a:cs typeface="Helv"/>
              </a:rPr>
              <a:t>je </a:t>
            </a:r>
            <a:r>
              <a:rPr lang="sl-SI" sz="2000" dirty="0">
                <a:solidFill>
                  <a:srgbClr val="000000"/>
                </a:solidFill>
                <a:ea typeface="Calibri"/>
                <a:cs typeface="Helv"/>
              </a:rPr>
              <a:t>druga najbolj razširjena podvrsta na </a:t>
            </a:r>
            <a:r>
              <a:rPr lang="sl-SI" sz="2000" dirty="0" smtClean="0">
                <a:solidFill>
                  <a:srgbClr val="000000"/>
                </a:solidFill>
                <a:ea typeface="Calibri"/>
                <a:cs typeface="Helv"/>
              </a:rPr>
              <a:t>svetu</a:t>
            </a:r>
            <a:endParaRPr lang="sl-SI" sz="2000" dirty="0">
              <a:ea typeface="Calibri"/>
              <a:cs typeface="Times New Roman"/>
            </a:endParaRPr>
          </a:p>
          <a:p>
            <a:endParaRPr lang="sl-SI" sz="2000" dirty="0" smtClean="0">
              <a:solidFill>
                <a:srgbClr val="000000"/>
              </a:solidFill>
              <a:ea typeface="Calibri"/>
              <a:cs typeface="Verdana"/>
            </a:endParaRPr>
          </a:p>
        </p:txBody>
      </p:sp>
      <p:sp>
        <p:nvSpPr>
          <p:cNvPr id="12" name="PoljeZBesedilom 11"/>
          <p:cNvSpPr txBox="1"/>
          <p:nvPr/>
        </p:nvSpPr>
        <p:spPr>
          <a:xfrm>
            <a:off x="5940152" y="3949499"/>
            <a:ext cx="1584176" cy="768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l-SI" dirty="0"/>
          </a:p>
        </p:txBody>
      </p:sp>
      <p:pic>
        <p:nvPicPr>
          <p:cNvPr id="14" name="Slika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6177" y="1520165"/>
            <a:ext cx="2838680" cy="1889012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7203" y="3379197"/>
            <a:ext cx="2164268" cy="1554615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0234" y="3928869"/>
            <a:ext cx="2410871" cy="1804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239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4" descr="Rezultat iskanja slik za medeni turize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6409" y="1394666"/>
            <a:ext cx="2967591" cy="1726048"/>
          </a:xfrm>
          <a:prstGeom prst="rect">
            <a:avLst/>
          </a:prstGeom>
        </p:spPr>
      </p:pic>
      <p:sp>
        <p:nvSpPr>
          <p:cNvPr id="8" name="PoljeZBesedilom 7"/>
          <p:cNvSpPr txBox="1"/>
          <p:nvPr/>
        </p:nvSpPr>
        <p:spPr>
          <a:xfrm>
            <a:off x="155575" y="1082847"/>
            <a:ext cx="71287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b="1" dirty="0" smtClean="0">
                <a:solidFill>
                  <a:schemeClr val="accent6">
                    <a:lumMod val="75000"/>
                  </a:schemeClr>
                </a:solidFill>
              </a:rPr>
              <a:t>Možnosti za promocijo čebelarstva</a:t>
            </a:r>
            <a:endParaRPr lang="sl-SI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PoljeZBesedilom 8"/>
          <p:cNvSpPr txBox="1"/>
          <p:nvPr/>
        </p:nvSpPr>
        <p:spPr>
          <a:xfrm>
            <a:off x="5532041" y="884433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l-SI" dirty="0"/>
          </a:p>
        </p:txBody>
      </p:sp>
      <p:pic>
        <p:nvPicPr>
          <p:cNvPr id="2054" name="Picture 6" descr="Rezultat iskanja slik za medeni turize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657" y="3152609"/>
            <a:ext cx="3564499" cy="1351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PoljeZBesedilom 9"/>
          <p:cNvSpPr txBox="1"/>
          <p:nvPr/>
        </p:nvSpPr>
        <p:spPr>
          <a:xfrm>
            <a:off x="476238" y="1702144"/>
            <a:ext cx="315965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- medeni turizem-</a:t>
            </a:r>
            <a:r>
              <a:rPr lang="sl-SI" dirty="0" err="1" smtClean="0"/>
              <a:t>apiturizem</a:t>
            </a:r>
            <a:endParaRPr lang="sl-SI" dirty="0" smtClean="0"/>
          </a:p>
          <a:p>
            <a:r>
              <a:rPr lang="sl-SI" dirty="0" smtClean="0"/>
              <a:t>- medeni dnevi </a:t>
            </a:r>
          </a:p>
          <a:p>
            <a:r>
              <a:rPr lang="sl-SI" dirty="0" smtClean="0"/>
              <a:t>- medena kulinarika</a:t>
            </a:r>
          </a:p>
          <a:p>
            <a:r>
              <a:rPr lang="sl-SI" dirty="0" smtClean="0"/>
              <a:t>- razstave</a:t>
            </a:r>
            <a:r>
              <a:rPr lang="sl-SI" dirty="0" smtClean="0"/>
              <a:t>, muzeji </a:t>
            </a:r>
            <a:r>
              <a:rPr lang="sl-SI" dirty="0" smtClean="0"/>
              <a:t>čebelarstva</a:t>
            </a:r>
          </a:p>
          <a:p>
            <a:r>
              <a:rPr lang="sl-SI" dirty="0" smtClean="0"/>
              <a:t>- znamke, kovanci, </a:t>
            </a:r>
            <a:endParaRPr lang="sl-SI" dirty="0"/>
          </a:p>
        </p:txBody>
      </p:sp>
      <p:sp>
        <p:nvSpPr>
          <p:cNvPr id="11" name="PoljeZBesedilom 10"/>
          <p:cNvSpPr txBox="1"/>
          <p:nvPr/>
        </p:nvSpPr>
        <p:spPr>
          <a:xfrm>
            <a:off x="11460634" y="934405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l-SI" dirty="0"/>
          </a:p>
        </p:txBody>
      </p:sp>
      <p:pic>
        <p:nvPicPr>
          <p:cNvPr id="2056" name="Picture 8" descr="Rezultat iskanja slik za skulptura kranjska sivk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149" y="3120714"/>
            <a:ext cx="2844110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oljeZBesedilom 1">
            <a:hlinkClick r:id="rId6"/>
          </p:cNvPr>
          <p:cNvSpPr txBox="1"/>
          <p:nvPr/>
        </p:nvSpPr>
        <p:spPr>
          <a:xfrm>
            <a:off x="304992" y="5186742"/>
            <a:ext cx="55611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>
                <a:hlinkClick r:id="rId6"/>
              </a:rPr>
              <a:t>https://www.youtube.com/watch?v=p5IPtjUf4Mw</a:t>
            </a:r>
            <a:endParaRPr lang="sl-SI" dirty="0"/>
          </a:p>
        </p:txBody>
      </p:sp>
      <p:sp>
        <p:nvSpPr>
          <p:cNvPr id="3" name="PoljeZBesedilom 2">
            <a:hlinkClick r:id="rId7"/>
          </p:cNvPr>
          <p:cNvSpPr txBox="1"/>
          <p:nvPr/>
        </p:nvSpPr>
        <p:spPr>
          <a:xfrm>
            <a:off x="332216" y="5680299"/>
            <a:ext cx="67755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u="sng" dirty="0">
                <a:solidFill>
                  <a:srgbClr val="7030A0"/>
                </a:solidFill>
              </a:rPr>
              <a:t>https://www.youtube.com/watch?v=qlsbshOwbWs&amp;feature=youtu.be</a:t>
            </a:r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53052" y="2316448"/>
            <a:ext cx="2113137" cy="1054256"/>
          </a:xfrm>
          <a:prstGeom prst="rect">
            <a:avLst/>
          </a:prstGeom>
        </p:spPr>
      </p:pic>
      <p:pic>
        <p:nvPicPr>
          <p:cNvPr id="13" name="Slika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25026" y="3559428"/>
            <a:ext cx="2347803" cy="1565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222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512</TotalTime>
  <Words>512</Words>
  <Application>Microsoft Office PowerPoint</Application>
  <PresentationFormat>Diaprojekcija na zaslonu (4:3)</PresentationFormat>
  <Paragraphs>80</Paragraphs>
  <Slides>10</Slides>
  <Notes>1</Notes>
  <HiddenSlides>0</HiddenSlides>
  <MMClips>0</MMClips>
  <ScaleCrop>false</ScaleCrop>
  <HeadingPairs>
    <vt:vector size="6" baseType="variant">
      <vt:variant>
        <vt:lpstr>Uporabljene pisave</vt:lpstr>
      </vt:variant>
      <vt:variant>
        <vt:i4>5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10</vt:i4>
      </vt:variant>
    </vt:vector>
  </HeadingPairs>
  <TitlesOfParts>
    <vt:vector size="16" baseType="lpstr">
      <vt:lpstr>Arial</vt:lpstr>
      <vt:lpstr>Calibri</vt:lpstr>
      <vt:lpstr>Helv</vt:lpstr>
      <vt:lpstr>Times New Roman</vt:lpstr>
      <vt:lpstr>Verdana</vt:lpstr>
      <vt:lpstr>Officeova tema</vt:lpstr>
      <vt:lpstr> SVETOVNI DAN  ČEBEL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Company>MKO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NASLOV</dc:title>
  <dc:creator>Alenka Miklavžin</dc:creator>
  <cp:lastModifiedBy>Anka Lango</cp:lastModifiedBy>
  <cp:revision>63</cp:revision>
  <dcterms:created xsi:type="dcterms:W3CDTF">2018-04-17T11:48:43Z</dcterms:created>
  <dcterms:modified xsi:type="dcterms:W3CDTF">2020-03-27T11:34:55Z</dcterms:modified>
</cp:coreProperties>
</file>